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147475737" r:id="rId5"/>
    <p:sldId id="2147475864" r:id="rId6"/>
    <p:sldId id="2147475752" r:id="rId7"/>
    <p:sldId id="2147475911" r:id="rId8"/>
    <p:sldId id="2147475761" r:id="rId9"/>
    <p:sldId id="2147475762" r:id="rId10"/>
    <p:sldId id="2147475914" r:id="rId11"/>
    <p:sldId id="2147475897" r:id="rId12"/>
    <p:sldId id="2147475890" r:id="rId13"/>
    <p:sldId id="2147475908" r:id="rId14"/>
    <p:sldId id="2147475910" r:id="rId15"/>
    <p:sldId id="2147475867" r:id="rId16"/>
    <p:sldId id="2147475909" r:id="rId17"/>
    <p:sldId id="2147475840" r:id="rId18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AB469B-BC1C-7FD6-F7E9-52A00A1BC119}" name="Borli, Concetta" initials="BC" userId="S::cborli@deloitte.com::6a04fc86-c759-4c8f-8a2a-04241c1399c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6A3A"/>
    <a:srgbClr val="E08A27"/>
    <a:srgbClr val="01438D"/>
    <a:srgbClr val="1D89FF"/>
    <a:srgbClr val="223244"/>
    <a:srgbClr val="2E3D55"/>
    <a:srgbClr val="F7AC19"/>
    <a:srgbClr val="0061CC"/>
    <a:srgbClr val="0052AC"/>
    <a:srgbClr val="006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5"/>
    <p:restoredTop sz="94123" autoAdjust="0"/>
  </p:normalViewPr>
  <p:slideViewPr>
    <p:cSldViewPr snapToGrid="0">
      <p:cViewPr varScale="1">
        <p:scale>
          <a:sx n="106" d="100"/>
          <a:sy n="106" d="100"/>
        </p:scale>
        <p:origin x="750" y="108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171BD1-4220-4347-85C4-5D43CB8E1FE8}" type="doc">
      <dgm:prSet loTypeId="urn:microsoft.com/office/officeart/2011/layout/RadialPictureList" loCatId="officeonlin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5FD34FD-2373-40A7-94BF-CB5C50F42F96}">
      <dgm:prSet phldrT="[Text]" custT="1"/>
      <dgm:spPr>
        <a:xfrm>
          <a:off x="3278103" y="8"/>
          <a:ext cx="2777026" cy="1010168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dirty="0">
              <a:solidFill>
                <a:srgbClr val="CB0538"/>
              </a:solidFill>
              <a:latin typeface="Calibri" panose="020F0502020204030204"/>
              <a:ea typeface="+mn-ea"/>
              <a:cs typeface="+mn-cs"/>
            </a:rPr>
            <a:t>TEST</a:t>
          </a:r>
          <a:r>
            <a:rPr lang="en-US" sz="1300" b="1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GB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the readiness-preparedness of the EU to deal with large-scale cybersecurity incidents and crises</a:t>
          </a:r>
          <a:endParaRPr lang="en-US" sz="13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1A7809BD-98BA-4CC3-9446-79B2B8CCADE3}" type="parTrans" cxnId="{80C5104C-7991-49DA-848D-CD1ABCC770F8}">
      <dgm:prSet/>
      <dgm:spPr/>
      <dgm:t>
        <a:bodyPr/>
        <a:lstStyle/>
        <a:p>
          <a:endParaRPr lang="en-US" sz="1300"/>
        </a:p>
      </dgm:t>
    </dgm:pt>
    <dgm:pt modelId="{71364ED1-0617-42F5-92E2-451C9EAF800F}" type="sibTrans" cxnId="{80C5104C-7991-49DA-848D-CD1ABCC770F8}">
      <dgm:prSet/>
      <dgm:spPr/>
      <dgm:t>
        <a:bodyPr/>
        <a:lstStyle/>
        <a:p>
          <a:endParaRPr lang="en-US" sz="1300"/>
        </a:p>
      </dgm:t>
    </dgm:pt>
    <dgm:pt modelId="{E03FAEC3-1296-41D1-B2C0-D4016B99A41F}">
      <dgm:prSet custT="1"/>
      <dgm:spPr>
        <a:xfrm>
          <a:off x="3986082" y="1143064"/>
          <a:ext cx="3088199" cy="1010168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dirty="0">
              <a:solidFill>
                <a:srgbClr val="95C11F"/>
              </a:solidFill>
              <a:latin typeface="Calibri" panose="020F0502020204030204"/>
              <a:ea typeface="+mn-ea"/>
              <a:cs typeface="+mn-cs"/>
            </a:rPr>
            <a:t>IMPROVE</a:t>
          </a:r>
          <a:r>
            <a:rPr lang="en-US" sz="1300" b="1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the </a:t>
          </a:r>
          <a:r>
            <a:rPr lang="en-US" sz="1300" i="1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readiness-preparedness</a:t>
          </a:r>
          <a:r>
            <a:rPr lang="en-US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 of the EU to deal with </a:t>
          </a:r>
          <a:r>
            <a:rPr lang="en-GB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large-scale cybersecurity incidents and crises</a:t>
          </a:r>
          <a:endParaRPr lang="en-US" sz="13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2F6D633B-3981-41EE-A8CB-33529E888D21}" type="parTrans" cxnId="{5A8FA940-BFE3-4A90-9C9D-E1E2272C131E}">
      <dgm:prSet/>
      <dgm:spPr/>
      <dgm:t>
        <a:bodyPr/>
        <a:lstStyle/>
        <a:p>
          <a:endParaRPr lang="en-US" sz="1300"/>
        </a:p>
      </dgm:t>
    </dgm:pt>
    <dgm:pt modelId="{05F7CBE2-55A5-4AEF-A27F-754C9BBF1F2D}" type="sibTrans" cxnId="{5A8FA940-BFE3-4A90-9C9D-E1E2272C131E}">
      <dgm:prSet/>
      <dgm:spPr/>
      <dgm:t>
        <a:bodyPr/>
        <a:lstStyle/>
        <a:p>
          <a:endParaRPr lang="en-US" sz="1300"/>
        </a:p>
      </dgm:t>
    </dgm:pt>
    <dgm:pt modelId="{17D615E5-E681-4A8E-969D-3984C8B24110}">
      <dgm:prSet custT="1"/>
      <dgm:spPr>
        <a:xfrm>
          <a:off x="3249705" y="3393179"/>
          <a:ext cx="3794405" cy="1056898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provide participants a </a:t>
          </a:r>
        </a:p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dirty="0">
              <a:solidFill>
                <a:srgbClr val="575756"/>
              </a:solidFill>
              <a:latin typeface="Calibri" panose="020F0502020204030204"/>
              <a:ea typeface="+mn-ea"/>
              <a:cs typeface="+mn-cs"/>
            </a:rPr>
            <a:t>TRAINING OPPORTUNITY </a:t>
          </a:r>
        </a:p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GB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that is unique because of the intensity, magnitude and pressure generated by the simulated crisis</a:t>
          </a:r>
          <a:endParaRPr lang="en-US" sz="13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1E2C44B1-3A22-4B43-9044-667551DFA9A6}" type="parTrans" cxnId="{FD378747-5925-4B29-8F28-71A5D2ABC109}">
      <dgm:prSet/>
      <dgm:spPr/>
      <dgm:t>
        <a:bodyPr/>
        <a:lstStyle/>
        <a:p>
          <a:endParaRPr lang="en-US" sz="1300"/>
        </a:p>
      </dgm:t>
    </dgm:pt>
    <dgm:pt modelId="{ECCED193-98B7-46DE-9D5F-EC9FE0133E1D}" type="sibTrans" cxnId="{FD378747-5925-4B29-8F28-71A5D2ABC109}">
      <dgm:prSet/>
      <dgm:spPr/>
      <dgm:t>
        <a:bodyPr/>
        <a:lstStyle/>
        <a:p>
          <a:endParaRPr lang="en-US" sz="1300"/>
        </a:p>
      </dgm:t>
    </dgm:pt>
    <dgm:pt modelId="{EBB165F2-2379-4DCA-A70A-BD7A5E870508}">
      <dgm:prSet custT="1"/>
      <dgm:spPr>
        <a:xfrm>
          <a:off x="4002479" y="2318764"/>
          <a:ext cx="2565824" cy="1010168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dirty="0">
              <a:solidFill>
                <a:srgbClr val="F9B233"/>
              </a:solidFill>
              <a:latin typeface="Calibri" panose="020F0502020204030204"/>
              <a:ea typeface="+mn-ea"/>
              <a:cs typeface="+mn-cs"/>
            </a:rPr>
            <a:t>BUILD TRUST </a:t>
          </a:r>
        </a:p>
        <a:p>
          <a:pPr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between the actors in the EU cybersecurity </a:t>
          </a:r>
          <a:r>
            <a:rPr lang="en-US" sz="1300" i="1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ecosystem</a:t>
          </a:r>
          <a:endParaRPr lang="en-US" sz="13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734821D6-0BF4-46D8-8F6F-7309FF8CDF0B}" type="parTrans" cxnId="{3DB6090A-939F-4676-A105-81205EBE17D7}">
      <dgm:prSet/>
      <dgm:spPr/>
      <dgm:t>
        <a:bodyPr/>
        <a:lstStyle/>
        <a:p>
          <a:endParaRPr lang="en-US" sz="1300"/>
        </a:p>
      </dgm:t>
    </dgm:pt>
    <dgm:pt modelId="{13A7B1C9-A508-4630-907E-F188D0088D8A}" type="sibTrans" cxnId="{3DB6090A-939F-4676-A105-81205EBE17D7}">
      <dgm:prSet/>
      <dgm:spPr/>
      <dgm:t>
        <a:bodyPr/>
        <a:lstStyle/>
        <a:p>
          <a:endParaRPr lang="en-US" sz="1300"/>
        </a:p>
      </dgm:t>
    </dgm:pt>
    <dgm:pt modelId="{83A85925-7AEF-4818-940C-D6DC5EB251D9}">
      <dgm:prSet phldrT="[Text]" custT="1"/>
      <dgm:spPr>
        <a:xfrm>
          <a:off x="186751" y="1238122"/>
          <a:ext cx="1947974" cy="1947800"/>
        </a:xfrm>
        <a:prstGeom prst="ellipse">
          <a:avLst/>
        </a:prstGeom>
        <a:solidFill>
          <a:schemeClr val="bg1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300" b="1" dirty="0">
              <a:solidFill>
                <a:schemeClr val="bg1"/>
              </a:solidFill>
              <a:latin typeface="Calibri" panose="020F0502020204030204"/>
              <a:ea typeface="+mn-ea"/>
              <a:cs typeface="+mn-cs"/>
            </a:rPr>
            <a:t>Cyber Europe exercises aim to... </a:t>
          </a:r>
        </a:p>
      </dgm:t>
    </dgm:pt>
    <dgm:pt modelId="{E6440357-7CE7-457B-A642-6BCE6C4D4B6F}" type="sibTrans" cxnId="{2D930571-A33A-4E72-BAC7-EF1816E42BB8}">
      <dgm:prSet/>
      <dgm:spPr/>
      <dgm:t>
        <a:bodyPr/>
        <a:lstStyle/>
        <a:p>
          <a:endParaRPr lang="en-US" sz="1300"/>
        </a:p>
      </dgm:t>
    </dgm:pt>
    <dgm:pt modelId="{1CBA6050-8BE8-4E16-B509-1682B131C72E}" type="parTrans" cxnId="{2D930571-A33A-4E72-BAC7-EF1816E42BB8}">
      <dgm:prSet/>
      <dgm:spPr/>
      <dgm:t>
        <a:bodyPr/>
        <a:lstStyle/>
        <a:p>
          <a:endParaRPr lang="en-US" sz="1300"/>
        </a:p>
      </dgm:t>
    </dgm:pt>
    <dgm:pt modelId="{35196A4D-9C77-4625-8233-86C2D480F4B6}" type="pres">
      <dgm:prSet presAssocID="{62171BD1-4220-4347-85C4-5D43CB8E1FE8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E0D115AF-60D5-4F1E-A216-621AF641EA76}" type="pres">
      <dgm:prSet presAssocID="{83A85925-7AEF-4818-940C-D6DC5EB251D9}" presName="Parent" presStyleLbl="node1" presStyleIdx="0" presStyleCnt="2" custLinFactNeighborX="-71366">
        <dgm:presLayoutVars>
          <dgm:chMax val="4"/>
          <dgm:chPref val="3"/>
        </dgm:presLayoutVars>
      </dgm:prSet>
      <dgm:spPr/>
    </dgm:pt>
    <dgm:pt modelId="{E9FCFE46-FF9A-4A89-BB94-17D9254ACE7D}" type="pres">
      <dgm:prSet presAssocID="{15FD34FD-2373-40A7-94BF-CB5C50F42F96}" presName="Accent" presStyleLbl="node1" presStyleIdx="1" presStyleCnt="2" custLinFactNeighborX="-24938"/>
      <dgm:spPr>
        <a:xfrm>
          <a:off x="-406487" y="154972"/>
          <a:ext cx="3926260" cy="4092738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rgbClr val="004F9F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FA01CCD9-2684-4A6F-98CF-10A599986323}" type="pres">
      <dgm:prSet presAssocID="{15FD34FD-2373-40A7-94BF-CB5C50F42F96}" presName="Image1" presStyleLbl="fgImgPlace1" presStyleIdx="0" presStyleCnt="4" custLinFactNeighborX="-92951" custLinFactNeighborY="-4470"/>
      <dgm:spPr>
        <a:xfrm>
          <a:off x="2033134" y="-5674"/>
          <a:ext cx="1043761" cy="1043543"/>
        </a:xfrm>
        <a:prstGeom prst="flowChartProcess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</dgm:pt>
    <dgm:pt modelId="{920EDEC0-B9A9-43B9-A5D4-1B7DC90BD956}" type="pres">
      <dgm:prSet presAssocID="{15FD34FD-2373-40A7-94BF-CB5C50F42F96}" presName="Child1" presStyleLbl="revTx" presStyleIdx="0" presStyleCnt="4" custScaleX="198755" custLinFactNeighborX="-11349" custLinFactNeighborY="-759">
        <dgm:presLayoutVars>
          <dgm:chMax val="0"/>
          <dgm:chPref val="0"/>
          <dgm:bulletEnabled val="1"/>
        </dgm:presLayoutVars>
      </dgm:prSet>
      <dgm:spPr/>
    </dgm:pt>
    <dgm:pt modelId="{50D2706A-4AC5-4DB4-8205-25C3037AE5A2}" type="pres">
      <dgm:prSet presAssocID="{E03FAEC3-1296-41D1-B2C0-D4016B99A41F}" presName="Image2" presStyleCnt="0"/>
      <dgm:spPr/>
    </dgm:pt>
    <dgm:pt modelId="{7595EC3D-3B63-4CE2-AA14-541BBE43FF84}" type="pres">
      <dgm:prSet presAssocID="{E03FAEC3-1296-41D1-B2C0-D4016B99A41F}" presName="Image" presStyleLbl="fgImgPlace1" presStyleIdx="1" presStyleCnt="4" custScaleX="83073" custScaleY="83073" custLinFactNeighborX="-89376" custLinFactNeighborY="8940"/>
      <dgm:spPr>
        <a:xfrm>
          <a:off x="2929741" y="1147835"/>
          <a:ext cx="867084" cy="866903"/>
        </a:xfrm>
        <a:prstGeom prst="flowChartProcess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</dgm:pt>
    <dgm:pt modelId="{A62F676B-31A1-4BC6-B9D9-85F27548A926}" type="pres">
      <dgm:prSet presAssocID="{E03FAEC3-1296-41D1-B2C0-D4016B99A41F}" presName="Child2" presStyleLbl="revTx" presStyleIdx="1" presStyleCnt="4" custScaleX="221026" custLinFactNeighborX="-4516" custLinFactNeighborY="15700">
        <dgm:presLayoutVars>
          <dgm:chMax val="0"/>
          <dgm:chPref val="0"/>
          <dgm:bulletEnabled val="1"/>
        </dgm:presLayoutVars>
      </dgm:prSet>
      <dgm:spPr/>
    </dgm:pt>
    <dgm:pt modelId="{36020CA4-7923-4B0A-8760-5DBB2D96FB07}" type="pres">
      <dgm:prSet presAssocID="{EBB165F2-2379-4DCA-A70A-BD7A5E870508}" presName="Image3" presStyleCnt="0"/>
      <dgm:spPr/>
    </dgm:pt>
    <dgm:pt modelId="{08CF3F9B-BAA7-4B07-9D74-035738A26505}" type="pres">
      <dgm:prSet presAssocID="{EBB165F2-2379-4DCA-A70A-BD7A5E870508}" presName="Image" presStyleLbl="fgImgPlace1" presStyleIdx="2" presStyleCnt="4" custScaleX="87701" custScaleY="87701" custLinFactNeighborX="-87588" custLinFactNeighborY="-8046"/>
      <dgm:spPr>
        <a:xfrm>
          <a:off x="2920248" y="2375352"/>
          <a:ext cx="915389" cy="91519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</dgm:pt>
    <dgm:pt modelId="{85C7A97E-B7F7-436F-A907-FC79E0A19451}" type="pres">
      <dgm:prSet presAssocID="{EBB165F2-2379-4DCA-A70A-BD7A5E870508}" presName="Child3" presStyleLbl="revTx" presStyleIdx="2" presStyleCnt="4" custScaleX="183639" custLinFactNeighborX="-22036" custLinFactNeighborY="-9235">
        <dgm:presLayoutVars>
          <dgm:chMax val="0"/>
          <dgm:chPref val="0"/>
          <dgm:bulletEnabled val="1"/>
        </dgm:presLayoutVars>
      </dgm:prSet>
      <dgm:spPr/>
    </dgm:pt>
    <dgm:pt modelId="{A96D5055-37FF-417F-AD92-4F397DFC3059}" type="pres">
      <dgm:prSet presAssocID="{17D615E5-E681-4A8E-969D-3984C8B24110}" presName="Image4" presStyleCnt="0"/>
      <dgm:spPr/>
    </dgm:pt>
    <dgm:pt modelId="{19DC9134-BEE6-4D63-B113-413CF97885CB}" type="pres">
      <dgm:prSet presAssocID="{17D615E5-E681-4A8E-969D-3984C8B24110}" presName="Image" presStyleLbl="fgImgPlace1" presStyleIdx="3" presStyleCnt="4" custAng="3173649" custScaleX="78102" custScaleY="78102" custLinFactNeighborX="-85801" custLinFactNeighborY="-11543"/>
      <dgm:spPr>
        <a:xfrm rot="3173649">
          <a:off x="2222045" y="3394662"/>
          <a:ext cx="815198" cy="815028"/>
        </a:xfrm>
        <a:prstGeom prst="ellipse">
          <a:avLst/>
        </a:prstGeom>
        <a:blipFill>
          <a:blip xmlns:r="http://schemas.openxmlformats.org/officeDocument/2006/relationships" r:embed="rId7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gm:spPr>
    </dgm:pt>
    <dgm:pt modelId="{AAF6EDB6-2634-4F3F-A5DC-C87C328648BD}" type="pres">
      <dgm:prSet presAssocID="{17D615E5-E681-4A8E-969D-3984C8B24110}" presName="Child4" presStyleLbl="revTx" presStyleIdx="3" presStyleCnt="4" custScaleX="271570" custScaleY="104626" custLinFactNeighborX="23026" custLinFactNeighborY="-562">
        <dgm:presLayoutVars>
          <dgm:chMax val="0"/>
          <dgm:chPref val="0"/>
          <dgm:bulletEnabled val="1"/>
        </dgm:presLayoutVars>
      </dgm:prSet>
      <dgm:spPr/>
    </dgm:pt>
  </dgm:ptLst>
  <dgm:cxnLst>
    <dgm:cxn modelId="{3DB6090A-939F-4676-A105-81205EBE17D7}" srcId="{83A85925-7AEF-4818-940C-D6DC5EB251D9}" destId="{EBB165F2-2379-4DCA-A70A-BD7A5E870508}" srcOrd="2" destOrd="0" parTransId="{734821D6-0BF4-46D8-8F6F-7309FF8CDF0B}" sibTransId="{13A7B1C9-A508-4630-907E-F188D0088D8A}"/>
    <dgm:cxn modelId="{1729B10E-929E-4473-98EC-B0AEC0330F8B}" type="presOf" srcId="{EBB165F2-2379-4DCA-A70A-BD7A5E870508}" destId="{85C7A97E-B7F7-436F-A907-FC79E0A19451}" srcOrd="0" destOrd="0" presId="urn:microsoft.com/office/officeart/2011/layout/RadialPictureList"/>
    <dgm:cxn modelId="{5A8FA940-BFE3-4A90-9C9D-E1E2272C131E}" srcId="{83A85925-7AEF-4818-940C-D6DC5EB251D9}" destId="{E03FAEC3-1296-41D1-B2C0-D4016B99A41F}" srcOrd="1" destOrd="0" parTransId="{2F6D633B-3981-41EE-A8CB-33529E888D21}" sibTransId="{05F7CBE2-55A5-4AEF-A27F-754C9BBF1F2D}"/>
    <dgm:cxn modelId="{63B67D5D-BD48-4A9E-B30D-16A32CB4A66E}" type="presOf" srcId="{83A85925-7AEF-4818-940C-D6DC5EB251D9}" destId="{E0D115AF-60D5-4F1E-A216-621AF641EA76}" srcOrd="0" destOrd="0" presId="urn:microsoft.com/office/officeart/2011/layout/RadialPictureList"/>
    <dgm:cxn modelId="{05286463-A2C1-48D6-8F48-A0E4F3581DDA}" type="presOf" srcId="{E03FAEC3-1296-41D1-B2C0-D4016B99A41F}" destId="{A62F676B-31A1-4BC6-B9D9-85F27548A926}" srcOrd="0" destOrd="0" presId="urn:microsoft.com/office/officeart/2011/layout/RadialPictureList"/>
    <dgm:cxn modelId="{FD378747-5925-4B29-8F28-71A5D2ABC109}" srcId="{83A85925-7AEF-4818-940C-D6DC5EB251D9}" destId="{17D615E5-E681-4A8E-969D-3984C8B24110}" srcOrd="3" destOrd="0" parTransId="{1E2C44B1-3A22-4B43-9044-667551DFA9A6}" sibTransId="{ECCED193-98B7-46DE-9D5F-EC9FE0133E1D}"/>
    <dgm:cxn modelId="{80C5104C-7991-49DA-848D-CD1ABCC770F8}" srcId="{83A85925-7AEF-4818-940C-D6DC5EB251D9}" destId="{15FD34FD-2373-40A7-94BF-CB5C50F42F96}" srcOrd="0" destOrd="0" parTransId="{1A7809BD-98BA-4CC3-9446-79B2B8CCADE3}" sibTransId="{71364ED1-0617-42F5-92E2-451C9EAF800F}"/>
    <dgm:cxn modelId="{2D930571-A33A-4E72-BAC7-EF1816E42BB8}" srcId="{62171BD1-4220-4347-85C4-5D43CB8E1FE8}" destId="{83A85925-7AEF-4818-940C-D6DC5EB251D9}" srcOrd="0" destOrd="0" parTransId="{1CBA6050-8BE8-4E16-B509-1682B131C72E}" sibTransId="{E6440357-7CE7-457B-A642-6BCE6C4D4B6F}"/>
    <dgm:cxn modelId="{887EEA86-A6B1-4740-A656-8EFA6E79A7E8}" type="presOf" srcId="{62171BD1-4220-4347-85C4-5D43CB8E1FE8}" destId="{35196A4D-9C77-4625-8233-86C2D480F4B6}" srcOrd="0" destOrd="0" presId="urn:microsoft.com/office/officeart/2011/layout/RadialPictureList"/>
    <dgm:cxn modelId="{E3DAB3BA-E6FB-4A09-8FC0-1379BA396D6F}" type="presOf" srcId="{15FD34FD-2373-40A7-94BF-CB5C50F42F96}" destId="{920EDEC0-B9A9-43B9-A5D4-1B7DC90BD956}" srcOrd="0" destOrd="0" presId="urn:microsoft.com/office/officeart/2011/layout/RadialPictureList"/>
    <dgm:cxn modelId="{619D7AFF-8A4A-407B-AACF-57248FD84961}" type="presOf" srcId="{17D615E5-E681-4A8E-969D-3984C8B24110}" destId="{AAF6EDB6-2634-4F3F-A5DC-C87C328648BD}" srcOrd="0" destOrd="0" presId="urn:microsoft.com/office/officeart/2011/layout/RadialPictureList"/>
    <dgm:cxn modelId="{8BEF3DE9-A9CD-4C99-BFFE-673C528C3474}" type="presParOf" srcId="{35196A4D-9C77-4625-8233-86C2D480F4B6}" destId="{E0D115AF-60D5-4F1E-A216-621AF641EA76}" srcOrd="0" destOrd="0" presId="urn:microsoft.com/office/officeart/2011/layout/RadialPictureList"/>
    <dgm:cxn modelId="{8BE67890-4F3C-4ED5-B2D2-6A41E977DDF0}" type="presParOf" srcId="{35196A4D-9C77-4625-8233-86C2D480F4B6}" destId="{E9FCFE46-FF9A-4A89-BB94-17D9254ACE7D}" srcOrd="1" destOrd="0" presId="urn:microsoft.com/office/officeart/2011/layout/RadialPictureList"/>
    <dgm:cxn modelId="{9C1AA469-7E38-464B-981B-25255E25D68A}" type="presParOf" srcId="{35196A4D-9C77-4625-8233-86C2D480F4B6}" destId="{FA01CCD9-2684-4A6F-98CF-10A599986323}" srcOrd="2" destOrd="0" presId="urn:microsoft.com/office/officeart/2011/layout/RadialPictureList"/>
    <dgm:cxn modelId="{955AC26F-B1F6-4942-8C06-6CDD4573790C}" type="presParOf" srcId="{35196A4D-9C77-4625-8233-86C2D480F4B6}" destId="{920EDEC0-B9A9-43B9-A5D4-1B7DC90BD956}" srcOrd="3" destOrd="0" presId="urn:microsoft.com/office/officeart/2011/layout/RadialPictureList"/>
    <dgm:cxn modelId="{1C7A9C4F-D051-489E-82FC-45EE7B936A4B}" type="presParOf" srcId="{35196A4D-9C77-4625-8233-86C2D480F4B6}" destId="{50D2706A-4AC5-4DB4-8205-25C3037AE5A2}" srcOrd="4" destOrd="0" presId="urn:microsoft.com/office/officeart/2011/layout/RadialPictureList"/>
    <dgm:cxn modelId="{51B09510-3697-438F-9E95-E8F023D5CD63}" type="presParOf" srcId="{50D2706A-4AC5-4DB4-8205-25C3037AE5A2}" destId="{7595EC3D-3B63-4CE2-AA14-541BBE43FF84}" srcOrd="0" destOrd="0" presId="urn:microsoft.com/office/officeart/2011/layout/RadialPictureList"/>
    <dgm:cxn modelId="{511FEB8B-EFCC-4F81-9A4E-C4336A04561C}" type="presParOf" srcId="{35196A4D-9C77-4625-8233-86C2D480F4B6}" destId="{A62F676B-31A1-4BC6-B9D9-85F27548A926}" srcOrd="5" destOrd="0" presId="urn:microsoft.com/office/officeart/2011/layout/RadialPictureList"/>
    <dgm:cxn modelId="{79418C17-BE87-4A4E-A737-D44CE1A08E22}" type="presParOf" srcId="{35196A4D-9C77-4625-8233-86C2D480F4B6}" destId="{36020CA4-7923-4B0A-8760-5DBB2D96FB07}" srcOrd="6" destOrd="0" presId="urn:microsoft.com/office/officeart/2011/layout/RadialPictureList"/>
    <dgm:cxn modelId="{1AA65496-006A-4432-8DE7-203ACD8583F9}" type="presParOf" srcId="{36020CA4-7923-4B0A-8760-5DBB2D96FB07}" destId="{08CF3F9B-BAA7-4B07-9D74-035738A26505}" srcOrd="0" destOrd="0" presId="urn:microsoft.com/office/officeart/2011/layout/RadialPictureList"/>
    <dgm:cxn modelId="{22C544DE-B234-479F-A538-12850CE65587}" type="presParOf" srcId="{35196A4D-9C77-4625-8233-86C2D480F4B6}" destId="{85C7A97E-B7F7-436F-A907-FC79E0A19451}" srcOrd="7" destOrd="0" presId="urn:microsoft.com/office/officeart/2011/layout/RadialPictureList"/>
    <dgm:cxn modelId="{4CED0418-7E49-4892-A00C-283ED6E81FB0}" type="presParOf" srcId="{35196A4D-9C77-4625-8233-86C2D480F4B6}" destId="{A96D5055-37FF-417F-AD92-4F397DFC3059}" srcOrd="8" destOrd="0" presId="urn:microsoft.com/office/officeart/2011/layout/RadialPictureList"/>
    <dgm:cxn modelId="{BB375C58-90D2-443E-BD31-907948924BD9}" type="presParOf" srcId="{A96D5055-37FF-417F-AD92-4F397DFC3059}" destId="{19DC9134-BEE6-4D63-B113-413CF97885CB}" srcOrd="0" destOrd="0" presId="urn:microsoft.com/office/officeart/2011/layout/RadialPictureList"/>
    <dgm:cxn modelId="{7CD96BE7-5F32-449E-B18A-D7B3514DDC8E}" type="presParOf" srcId="{35196A4D-9C77-4625-8233-86C2D480F4B6}" destId="{AAF6EDB6-2634-4F3F-A5DC-C87C328648BD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115AF-60D5-4F1E-A216-621AF641EA76}">
      <dsp:nvSpPr>
        <dsp:cNvPr id="0" name=""/>
        <dsp:cNvSpPr/>
      </dsp:nvSpPr>
      <dsp:spPr>
        <a:xfrm>
          <a:off x="186751" y="1238122"/>
          <a:ext cx="1947974" cy="1947800"/>
        </a:xfrm>
        <a:prstGeom prst="ellipse">
          <a:avLst/>
        </a:prstGeom>
        <a:solidFill>
          <a:schemeClr val="bg1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solidFill>
                <a:schemeClr val="bg1"/>
              </a:solidFill>
              <a:latin typeface="Calibri" panose="020F0502020204030204"/>
              <a:ea typeface="+mn-ea"/>
              <a:cs typeface="+mn-cs"/>
            </a:rPr>
            <a:t>Cyber Europe exercises aim to... </a:t>
          </a:r>
        </a:p>
      </dsp:txBody>
      <dsp:txXfrm>
        <a:off x="472025" y="1523371"/>
        <a:ext cx="1377426" cy="1377302"/>
      </dsp:txXfrm>
    </dsp:sp>
    <dsp:sp modelId="{E9FCFE46-FF9A-4A89-BB94-17D9254ACE7D}">
      <dsp:nvSpPr>
        <dsp:cNvPr id="0" name=""/>
        <dsp:cNvSpPr/>
      </dsp:nvSpPr>
      <dsp:spPr>
        <a:xfrm>
          <a:off x="-406487" y="154972"/>
          <a:ext cx="3926260" cy="4092738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rgbClr val="004F9F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01CCD9-2684-4A6F-98CF-10A599986323}">
      <dsp:nvSpPr>
        <dsp:cNvPr id="0" name=""/>
        <dsp:cNvSpPr/>
      </dsp:nvSpPr>
      <dsp:spPr>
        <a:xfrm>
          <a:off x="2033134" y="-5674"/>
          <a:ext cx="1043761" cy="1043543"/>
        </a:xfrm>
        <a:prstGeom prst="flowChartProcess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0EDEC0-B9A9-43B9-A5D4-1B7DC90BD956}">
      <dsp:nvSpPr>
        <dsp:cNvPr id="0" name=""/>
        <dsp:cNvSpPr/>
      </dsp:nvSpPr>
      <dsp:spPr>
        <a:xfrm>
          <a:off x="3278103" y="8"/>
          <a:ext cx="2777026" cy="1010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kern="1200" dirty="0">
              <a:solidFill>
                <a:srgbClr val="CB0538"/>
              </a:solidFill>
              <a:latin typeface="Calibri" panose="020F0502020204030204"/>
              <a:ea typeface="+mn-ea"/>
              <a:cs typeface="+mn-cs"/>
            </a:rPr>
            <a:t>TEST</a:t>
          </a:r>
          <a:r>
            <a:rPr lang="en-US" sz="1300" b="1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GB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the readiness-preparedness of the EU to deal with large-scale cybersecurity incidents and crises</a:t>
          </a:r>
          <a:endParaRPr lang="en-US" sz="1300" kern="12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3278103" y="8"/>
        <a:ext cx="2777026" cy="1010168"/>
      </dsp:txXfrm>
    </dsp:sp>
    <dsp:sp modelId="{7595EC3D-3B63-4CE2-AA14-541BBE43FF84}">
      <dsp:nvSpPr>
        <dsp:cNvPr id="0" name=""/>
        <dsp:cNvSpPr/>
      </dsp:nvSpPr>
      <dsp:spPr>
        <a:xfrm>
          <a:off x="2929741" y="1147835"/>
          <a:ext cx="867084" cy="866903"/>
        </a:xfrm>
        <a:prstGeom prst="flowChartProcess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2F676B-31A1-4BC6-B9D9-85F27548A926}">
      <dsp:nvSpPr>
        <dsp:cNvPr id="0" name=""/>
        <dsp:cNvSpPr/>
      </dsp:nvSpPr>
      <dsp:spPr>
        <a:xfrm>
          <a:off x="3986082" y="1143064"/>
          <a:ext cx="3088199" cy="1010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kern="1200" dirty="0">
              <a:solidFill>
                <a:srgbClr val="95C11F"/>
              </a:solidFill>
              <a:latin typeface="Calibri" panose="020F0502020204030204"/>
              <a:ea typeface="+mn-ea"/>
              <a:cs typeface="+mn-cs"/>
            </a:rPr>
            <a:t>IMPROVE</a:t>
          </a:r>
          <a:r>
            <a:rPr lang="en-US" sz="1300" b="1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the </a:t>
          </a:r>
          <a:r>
            <a:rPr lang="en-US" sz="1300" i="1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readiness-preparedness</a:t>
          </a:r>
          <a:r>
            <a:rPr lang="en-US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 of the EU to deal with </a:t>
          </a:r>
          <a:r>
            <a:rPr lang="en-GB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large-scale cybersecurity incidents and crises</a:t>
          </a:r>
          <a:endParaRPr lang="en-US" sz="1300" kern="12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3986082" y="1143064"/>
        <a:ext cx="3088199" cy="1010168"/>
      </dsp:txXfrm>
    </dsp:sp>
    <dsp:sp modelId="{08CF3F9B-BAA7-4B07-9D74-035738A26505}">
      <dsp:nvSpPr>
        <dsp:cNvPr id="0" name=""/>
        <dsp:cNvSpPr/>
      </dsp:nvSpPr>
      <dsp:spPr>
        <a:xfrm>
          <a:off x="2920248" y="2375352"/>
          <a:ext cx="915389" cy="91519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7A97E-B7F7-436F-A907-FC79E0A19451}">
      <dsp:nvSpPr>
        <dsp:cNvPr id="0" name=""/>
        <dsp:cNvSpPr/>
      </dsp:nvSpPr>
      <dsp:spPr>
        <a:xfrm>
          <a:off x="4002479" y="2318764"/>
          <a:ext cx="2565824" cy="1010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kern="1200" dirty="0">
              <a:solidFill>
                <a:srgbClr val="F9B233"/>
              </a:solidFill>
              <a:latin typeface="Calibri" panose="020F0502020204030204"/>
              <a:ea typeface="+mn-ea"/>
              <a:cs typeface="+mn-cs"/>
            </a:rPr>
            <a:t>BUILD TRUST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between the actors in the EU cybersecurity </a:t>
          </a:r>
          <a:r>
            <a:rPr lang="en-US" sz="1300" i="1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ecosystem</a:t>
          </a:r>
          <a:endParaRPr lang="en-US" sz="1300" kern="12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4002479" y="2318764"/>
        <a:ext cx="2565824" cy="1010168"/>
      </dsp:txXfrm>
    </dsp:sp>
    <dsp:sp modelId="{19DC9134-BEE6-4D63-B113-413CF97885CB}">
      <dsp:nvSpPr>
        <dsp:cNvPr id="0" name=""/>
        <dsp:cNvSpPr/>
      </dsp:nvSpPr>
      <dsp:spPr>
        <a:xfrm rot="3173649">
          <a:off x="2222045" y="3394662"/>
          <a:ext cx="815198" cy="815028"/>
        </a:xfrm>
        <a:prstGeom prst="ellipse">
          <a:avLst/>
        </a:prstGeom>
        <a:blipFill>
          <a:blip xmlns:r="http://schemas.openxmlformats.org/officeDocument/2006/relationships" r:embed="rId7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F6EDB6-2634-4F3F-A5DC-C87C328648BD}">
      <dsp:nvSpPr>
        <dsp:cNvPr id="0" name=""/>
        <dsp:cNvSpPr/>
      </dsp:nvSpPr>
      <dsp:spPr>
        <a:xfrm>
          <a:off x="3249705" y="3393179"/>
          <a:ext cx="3794405" cy="1056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provide participants a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US" sz="1300" b="1" kern="1200" dirty="0">
              <a:solidFill>
                <a:srgbClr val="575756"/>
              </a:solidFill>
              <a:latin typeface="Calibri" panose="020F0502020204030204"/>
              <a:ea typeface="+mn-ea"/>
              <a:cs typeface="+mn-cs"/>
            </a:rPr>
            <a:t>TRAINING OPPORTUNITY 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10000"/>
            </a:spcAft>
            <a:buClr>
              <a:srgbClr val="CB0538"/>
            </a:buClr>
            <a:buSzPts val="900"/>
            <a:buFont typeface="Arial" panose="020B0604020202020204" pitchFamily="34" charset="0"/>
            <a:buNone/>
          </a:pPr>
          <a:r>
            <a:rPr lang="en-GB" sz="1300" kern="1200" dirty="0">
              <a:solidFill>
                <a:srgbClr val="1D1D1B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that is unique because of the intensity, magnitude and pressure generated by the simulated crisis</a:t>
          </a:r>
          <a:endParaRPr lang="en-US" sz="1300" kern="1200" dirty="0">
            <a:solidFill>
              <a:srgbClr val="1D1D1B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3249705" y="3393179"/>
        <a:ext cx="3794405" cy="1056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797C0-AF31-8D4A-BFC9-7F0B120238B7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32E4D-6EEE-6149-8DA3-D522E74BADF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71036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1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94314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10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24731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tabLst>
                <a:tab pos="2176145" algn="l"/>
              </a:tabLst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11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54659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EB546-D28F-BE42-BDB8-1AFD6540E1D5}" type="slidenum">
              <a:rPr lang="en-BE" smtClean="0"/>
              <a:t>12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03096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13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39676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2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96105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3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580123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4EB546-D28F-BE42-BDB8-1AFD6540E1D5}" type="slidenum">
              <a:rPr kumimoji="0" lang="en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007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EB546-D28F-BE42-BDB8-1AFD6540E1D5}" type="slidenum">
              <a:rPr lang="en-BE" smtClean="0"/>
              <a:t>5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41468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6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40490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7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12799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8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996532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32E4D-6EEE-6149-8DA3-D522E74BADF6}" type="slidenum">
              <a:rPr lang="en-BE" smtClean="0"/>
              <a:t>9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76140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3EA7-5E02-DE14-D6CD-249FAE0F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CDBA78-43A1-91AF-1DB9-A04777A43F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57DE2-B4D0-7ED1-D95A-BC226332E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1F604-50C8-0461-8DC1-DED418D1B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C3E26-2C51-4483-1B59-A4D11E0FD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3858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15C6D-D400-4DF8-6787-0C2F14703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11B97B-6625-E737-2AFD-0144C0AD56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2AA2E-FAAC-4922-9935-67E4D9D3C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39B02-AF82-EBF7-C92C-00B8AE570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86DC5-B046-ABB9-9175-27B2115A0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4519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2CA779-9632-F06C-5C21-989F072981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BF240A-3916-5F44-6291-96BE354B3B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E0FC7-596D-4C30-FB85-1AA57CD52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D71640-9BFF-D6E8-820B-D8A624EF9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FF6EE-59B9-B4D3-4D7A-F7717B03F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42656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26D58-5EAE-8F86-74B7-5DBB4E416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2B76-EF55-B6C3-34FC-118CD8F89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C0D9C-0179-140C-F67E-BFDF79E89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84E24-CCBD-A67B-0FCA-205A58435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A3FFD-0B66-7CF4-6857-9A21F7339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65461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C46B6-884F-56AB-C4F9-990080597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49C892-AFC1-451D-9937-C30D5ED82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C9C1F-A445-D16E-61FF-9497637E3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FDEBA-CF91-FE24-61B3-CD7BA0706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4198A-E5F8-1517-D8CB-6DF941E95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85328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9928E-6F69-6454-0984-C93E6D00A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68F22-4E6A-FC1B-5BE9-2C6B0EEEBB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F1B98-0943-F98D-D391-94AF284786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19B72B-EB17-3622-1685-D02D27A29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FB78E-49CB-0E8B-36B4-EC7FE658D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8AC59-0D3C-CE59-F3D0-A2955CB9E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543114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9068-C451-C7B7-8322-B3DED886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7A56CF-0912-AF91-7860-3C34FA1EA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D9C6E2-66FB-88E5-F78D-F23207F58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F91C06-273B-FABB-D3AF-D32C3B653B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2F4DC9-5808-EFAE-2EA0-118BAAC09D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0100D2-492E-C9CF-7039-EA8336F5F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C447FC-BB77-C54A-8898-8D5776DF3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27154A-5EA0-81C9-063F-1F95239C9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04842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0B418-28FD-62A4-63D2-2135BEC28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0140EF-2419-BFEE-036D-03381131C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DB2DED-8594-B0AB-D8E9-9EFCDAE8C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E7C621-EDC8-4486-347F-B110C7322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2057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DAB3A3-79CC-DAEF-FCF1-62F71BD84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5E83C-E73A-CA47-2D76-F54A57490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F8D0A-BA43-601B-8717-7DBDBE28F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1757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21FA6-1D2F-2D86-8FAD-31D00BF0E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2C179-BE98-703A-F70C-0F41E745A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9BAAC-9E27-B7D2-A57F-C0FF8EA01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57C72-8CE5-5DC3-773B-7A44EF08A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D4CBEA-454D-3C52-759F-25D47DC6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514F3-5699-D4DD-5D4A-08763171A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59008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E4EF7-E4A5-B860-BF63-5BE185AEF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331C95-6DC6-9828-27E0-DE2305A20B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1F0A9-C6F8-5A9E-ACDA-B56F83DCDF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49ED2-712C-EE88-7949-2527FBBAA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73F3D-5B68-6EF6-7673-64F021BB4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F265E-75EC-D9A3-0572-AA83EED60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418040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3B62DD-948A-E0A9-E11B-0DE1A1F9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9E5CA3-B27D-34A3-3041-B6E2142DF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6A3A32-93C6-5E31-1376-D2EDB9C315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6E041-A277-5545-8AED-7EAEEB8EF62C}" type="datetimeFigureOut">
              <a:rPr lang="en-BE" smtClean="0"/>
              <a:t>09/27/2024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01403-493E-8E50-0484-5C5829411A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A1EC7-9EC9-77DF-DD51-F7B7FB20E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1FB79-498D-9045-9F93-5C5FFD71202F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5605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hyperlink" Target="https://www.facebook.com/ENISAEUAGENCY" TargetMode="External"/><Relationship Id="rId7" Type="http://schemas.openxmlformats.org/officeDocument/2006/relationships/hyperlink" Target="https://www.youtube.com/user/ENISAvideos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emf"/><Relationship Id="rId11" Type="http://schemas.openxmlformats.org/officeDocument/2006/relationships/image" Target="../media/image12.png"/><Relationship Id="rId5" Type="http://schemas.openxmlformats.org/officeDocument/2006/relationships/hyperlink" Target="https://twitter.com/enisa_eu" TargetMode="External"/><Relationship Id="rId10" Type="http://schemas.openxmlformats.org/officeDocument/2006/relationships/image" Target="../media/image39.emf"/><Relationship Id="rId4" Type="http://schemas.openxmlformats.org/officeDocument/2006/relationships/image" Target="../media/image36.emf"/><Relationship Id="rId9" Type="http://schemas.openxmlformats.org/officeDocument/2006/relationships/hyperlink" Target="https://www.linkedin.com/organization-guest/company/european-union-agency-for-cybersecurity-enis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emf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262B19-83C8-EDE5-F54D-F9BA384444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FD6F95-46D8-2903-9598-4C9E5FE354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388" y="0"/>
            <a:ext cx="5239469" cy="232865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82CFE0B-B71C-FB9E-EB44-30038ECB6879}"/>
              </a:ext>
            </a:extLst>
          </p:cNvPr>
          <p:cNvSpPr txBox="1">
            <a:spLocks/>
          </p:cNvSpPr>
          <p:nvPr/>
        </p:nvSpPr>
        <p:spPr>
          <a:xfrm>
            <a:off x="607008" y="1942002"/>
            <a:ext cx="7254947" cy="29739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tabLst>
                <a:tab pos="2330450" algn="l"/>
              </a:tabLst>
              <a:defRPr/>
            </a:pPr>
            <a:r>
              <a:rPr lang="nl-BE" sz="6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Cyber Europe 2024</a:t>
            </a:r>
            <a:b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GB" sz="6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Action Overview</a:t>
            </a:r>
            <a:endParaRPr lang="pt-PT" sz="6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40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Konstantinos Moulinos</a:t>
            </a:r>
          </a:p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40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Cyber security expert, Policy Development and Implementation Unit</a:t>
            </a:r>
          </a:p>
        </p:txBody>
      </p:sp>
    </p:spTree>
    <p:extLst>
      <p:ext uri="{BB962C8B-B14F-4D97-AF65-F5344CB8AC3E}">
        <p14:creationId xmlns:p14="http://schemas.microsoft.com/office/powerpoint/2010/main" val="3811637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541585" y="582188"/>
            <a:ext cx="9779520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CE24</a:t>
            </a:r>
            <a:r>
              <a:rPr kumimoji="0" lang="en-US" sz="2800" b="1" i="0" u="none" strike="noStrike" kern="1200" cap="none" spc="0" normalizeH="0" baseline="0" dirty="0">
                <a:ln>
                  <a:noFill/>
                </a:ln>
                <a:solidFill>
                  <a:srgbClr val="CB6A3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CB6A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KEY INSIGHTS</a:t>
            </a:r>
            <a:endParaRPr lang="en-BE" sz="2800" b="1" dirty="0">
              <a:solidFill>
                <a:srgbClr val="CB6A3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239812" y="217378"/>
            <a:ext cx="1137996" cy="10007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C16BC5D-5201-4668-BE6C-7AAF2E515CB2}"/>
              </a:ext>
            </a:extLst>
          </p:cNvPr>
          <p:cNvSpPr txBox="1"/>
          <p:nvPr/>
        </p:nvSpPr>
        <p:spPr>
          <a:xfrm>
            <a:off x="2524124" y="1607628"/>
            <a:ext cx="9077325" cy="395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Cybersecurity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readiness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preparedness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to handle cyber incidents – generation of real-time situational awareness and threat intelligence, </a:t>
            </a:r>
          </a:p>
          <a:p>
            <a:pPr>
              <a:spcAft>
                <a:spcPts val="30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Follow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mechanisms / procedures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– incident  reporting, business continuity</a:t>
            </a:r>
          </a:p>
          <a:p>
            <a:pPr>
              <a:spcAft>
                <a:spcPts val="3000"/>
              </a:spcAft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Player satisfaction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with outcome of CE24 – onboarding process, exercise guides</a:t>
            </a:r>
          </a:p>
          <a:p>
            <a:pPr>
              <a:spcAft>
                <a:spcPts val="3000"/>
              </a:spcAft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Opportunity to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gaps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areas for improvement – resource adequacy, cross-border coordination</a:t>
            </a:r>
          </a:p>
        </p:txBody>
      </p:sp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FD503A10-730E-4933-A97F-01FB4B2C21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2415" y="2777741"/>
            <a:ext cx="432962" cy="432962"/>
          </a:xfrm>
          <a:prstGeom prst="rect">
            <a:avLst/>
          </a:prstGeom>
        </p:spPr>
      </p:pic>
      <p:pic>
        <p:nvPicPr>
          <p:cNvPr id="14" name="Graphic 13" descr="Muscular arm with solid fill">
            <a:extLst>
              <a:ext uri="{FF2B5EF4-FFF2-40B4-BE49-F238E27FC236}">
                <a16:creationId xmlns:a16="http://schemas.microsoft.com/office/drawing/2014/main" id="{25FA771E-4B32-474D-8B84-2C070ACD09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2690" y="1735957"/>
            <a:ext cx="519641" cy="519641"/>
          </a:xfrm>
          <a:prstGeom prst="rect">
            <a:avLst/>
          </a:prstGeom>
        </p:spPr>
      </p:pic>
      <p:pic>
        <p:nvPicPr>
          <p:cNvPr id="24" name="Graphic 23" descr="Thumbs up sign with solid fill">
            <a:extLst>
              <a:ext uri="{FF2B5EF4-FFF2-40B4-BE49-F238E27FC236}">
                <a16:creationId xmlns:a16="http://schemas.microsoft.com/office/drawing/2014/main" id="{3DF1AADA-B7F5-4C6D-87BF-52EE1FD1D7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90854" y="3732846"/>
            <a:ext cx="536575" cy="536575"/>
          </a:xfrm>
          <a:prstGeom prst="rect">
            <a:avLst/>
          </a:prstGeom>
        </p:spPr>
      </p:pic>
      <p:pic>
        <p:nvPicPr>
          <p:cNvPr id="28" name="Graphic 27" descr="Magnifying glass with solid fill">
            <a:extLst>
              <a:ext uri="{FF2B5EF4-FFF2-40B4-BE49-F238E27FC236}">
                <a16:creationId xmlns:a16="http://schemas.microsoft.com/office/drawing/2014/main" id="{4A4EEE32-0083-4416-BCC4-DCEB62FBB7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62690" y="4791564"/>
            <a:ext cx="624533" cy="62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4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541585" y="582188"/>
            <a:ext cx="9779520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CE24</a:t>
            </a:r>
            <a:r>
              <a:rPr kumimoji="0" lang="en-US" sz="2800" b="1" i="0" u="none" strike="noStrike" kern="1200" cap="none" spc="0" normalizeH="0" baseline="0" dirty="0">
                <a:ln>
                  <a:noFill/>
                </a:ln>
                <a:solidFill>
                  <a:srgbClr val="CB6A3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CB6A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POLICY OBSERVATIONS</a:t>
            </a:r>
            <a:endParaRPr lang="en-BE" sz="2800" b="1" dirty="0">
              <a:solidFill>
                <a:srgbClr val="CB6A3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239812" y="217378"/>
            <a:ext cx="1137996" cy="10007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C16BC5D-5201-4668-BE6C-7AAF2E515CB2}"/>
              </a:ext>
            </a:extLst>
          </p:cNvPr>
          <p:cNvSpPr txBox="1"/>
          <p:nvPr/>
        </p:nvSpPr>
        <p:spPr>
          <a:xfrm>
            <a:off x="1675701" y="1635106"/>
            <a:ext cx="9946816" cy="282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600"/>
              </a:spcAft>
              <a:buFont typeface="Wingdings" panose="05000000000000000000" pitchFamily="2" charset="2"/>
              <a:buChar char="ü"/>
              <a:tabLst>
                <a:tab pos="2176145" algn="l"/>
              </a:tabLst>
            </a:pPr>
            <a:r>
              <a:rPr lang="en-GB" sz="2000" b="1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Effective i</a:t>
            </a:r>
            <a:r>
              <a:rPr lang="en-GB" sz="20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ncident reporting </a:t>
            </a:r>
            <a:r>
              <a:rPr lang="en-GB" sz="20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by operators to national authorities / CSIRTs</a:t>
            </a:r>
            <a:endParaRPr lang="en-GB" sz="2000" kern="100" dirty="0">
              <a:solidFill>
                <a:srgbClr val="000000"/>
              </a:solidFill>
              <a:latin typeface="Arial" panose="020B0604020202020204" pitchFamily="34" charset="0"/>
              <a:ea typeface="Aptos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Aft>
                <a:spcPts val="3600"/>
              </a:spcAft>
              <a:buFont typeface="Arial" panose="020B0604020202020204" pitchFamily="34" charset="0"/>
              <a:buChar char="•"/>
              <a:tabLst>
                <a:tab pos="2176145" algn="l"/>
              </a:tabLst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Lack of procedure for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cross-border information sharing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when reporting an incident</a:t>
            </a:r>
            <a:endParaRPr lang="en-GB" sz="2000" kern="100" dirty="0">
              <a:solidFill>
                <a:srgbClr val="000000"/>
              </a:solidFill>
              <a:latin typeface="Arial" panose="020B0604020202020204" pitchFamily="34" charset="0"/>
              <a:ea typeface="Aptos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Aft>
                <a:spcPts val="3600"/>
              </a:spcAft>
              <a:buFont typeface="Arial" panose="020B0604020202020204" pitchFamily="34" charset="0"/>
              <a:buChar char="•"/>
              <a:tabLst>
                <a:tab pos="2176145" algn="l"/>
              </a:tabLst>
            </a:pPr>
            <a:r>
              <a:rPr lang="en-GB" sz="2000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Need for a </a:t>
            </a:r>
            <a:r>
              <a:rPr lang="en-GB" sz="2000" b="1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regional approach</a:t>
            </a:r>
            <a:r>
              <a:rPr lang="en-GB" sz="2000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: </a:t>
            </a:r>
            <a:r>
              <a:rPr lang="en-GB" sz="20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vertical connection NCSA - Operators within MS was insufficient for multi-state incidents</a:t>
            </a:r>
            <a:endParaRPr lang="en-US" sz="2000" kern="100" dirty="0">
              <a:effectLst/>
              <a:latin typeface="Arial" panose="020B0604020202020204" pitchFamily="34" charset="0"/>
              <a:ea typeface="Aptos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1E9958-FAE9-4F83-A7A6-BB08B1A956AB}"/>
              </a:ext>
            </a:extLst>
          </p:cNvPr>
          <p:cNvSpPr txBox="1"/>
          <p:nvPr/>
        </p:nvSpPr>
        <p:spPr>
          <a:xfrm>
            <a:off x="1675701" y="4979852"/>
            <a:ext cx="4360403" cy="797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2176145" algn="l"/>
              </a:tabLst>
            </a:pPr>
            <a:r>
              <a:rPr lang="en-GB" sz="2000" b="1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Coordination with EU-CyCLONe </a:t>
            </a:r>
            <a:r>
              <a:rPr lang="en-GB" sz="2000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for cross-border incidents: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863753-0161-47EC-989B-F010D8B5E65E}"/>
              </a:ext>
            </a:extLst>
          </p:cNvPr>
          <p:cNvSpPr txBox="1"/>
          <p:nvPr/>
        </p:nvSpPr>
        <p:spPr>
          <a:xfrm>
            <a:off x="5929313" y="4722813"/>
            <a:ext cx="5834061" cy="1502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2176145" algn="l"/>
              </a:tabLst>
            </a:pPr>
            <a:r>
              <a:rPr lang="en-GB" sz="2000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Gas: n</a:t>
            </a:r>
            <a:r>
              <a:rPr lang="en-US" sz="2000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o activation procedure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2176145" algn="l"/>
              </a:tabLst>
            </a:pPr>
            <a:endParaRPr lang="en-US" sz="2000" kern="100" dirty="0">
              <a:solidFill>
                <a:srgbClr val="000000"/>
              </a:solidFill>
              <a:latin typeface="Arial" panose="020B0604020202020204" pitchFamily="34" charset="0"/>
              <a:ea typeface="Aptos"/>
              <a:cs typeface="Arial" panose="020B0604020202020204" pitchFamily="34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2176145" algn="l"/>
              </a:tabLst>
            </a:pPr>
            <a:r>
              <a:rPr lang="en-US" sz="2000" kern="100" dirty="0">
                <a:solidFill>
                  <a:srgbClr val="000000"/>
                </a:solidFill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Electricity: procedure lacked clarity.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20000"/>
              </a:lnSpc>
              <a:buFont typeface="Wingdings" panose="05000000000000000000" pitchFamily="2" charset="2"/>
              <a:buChar char="Ø"/>
              <a:tabLst>
                <a:tab pos="2176145" algn="l"/>
              </a:tabLst>
            </a:pPr>
            <a:r>
              <a:rPr lang="en-GB" i="1" kern="1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Aptos"/>
                <a:cs typeface="Arial" panose="020B0604020202020204" pitchFamily="34" charset="0"/>
              </a:rPr>
              <a:t>Network Code for Cybersecurity (NCCS)</a:t>
            </a:r>
            <a:endParaRPr lang="en-US" i="1" kern="1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Aptos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E5F7C-75E3-41AB-B7CC-C12B8FDDDB24}"/>
              </a:ext>
            </a:extLst>
          </p:cNvPr>
          <p:cNvCxnSpPr>
            <a:cxnSpLocks/>
          </p:cNvCxnSpPr>
          <p:nvPr/>
        </p:nvCxnSpPr>
        <p:spPr>
          <a:xfrm flipV="1">
            <a:off x="6165423" y="4722813"/>
            <a:ext cx="1" cy="1202593"/>
          </a:xfrm>
          <a:prstGeom prst="line">
            <a:avLst/>
          </a:prstGeom>
          <a:ln w="50800">
            <a:solidFill>
              <a:srgbClr val="CB6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876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C07F449-58F0-BAA3-B55E-63007077FA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A6DC204-619F-F65A-5C32-BF87658EC2E4}"/>
              </a:ext>
            </a:extLst>
          </p:cNvPr>
          <p:cNvSpPr txBox="1">
            <a:spLocks/>
          </p:cNvSpPr>
          <p:nvPr/>
        </p:nvSpPr>
        <p:spPr>
          <a:xfrm>
            <a:off x="1476677" y="1277513"/>
            <a:ext cx="3829250" cy="29739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6000"/>
              </a:lnSpc>
              <a:spcBef>
                <a:spcPts val="1200"/>
              </a:spcBef>
              <a:defRPr/>
            </a:pPr>
            <a:r>
              <a:rPr lang="en-GB" sz="6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next</a:t>
            </a:r>
            <a:r>
              <a:rPr lang="en-GB" sz="6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br>
              <a:rPr lang="en-US" sz="3600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</a:br>
            <a:endParaRPr lang="en-BE" sz="3600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98041BD-B620-FBC4-72C4-93B1EA32E4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053"/>
          <a:stretch/>
        </p:blipFill>
        <p:spPr>
          <a:xfrm>
            <a:off x="120640" y="4735450"/>
            <a:ext cx="967078" cy="1000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ABB2B3-755B-6D80-D9BA-C2E1EFEA07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463"/>
          <a:stretch/>
        </p:blipFill>
        <p:spPr>
          <a:xfrm>
            <a:off x="239809" y="217298"/>
            <a:ext cx="1137997" cy="10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68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541585" y="582188"/>
            <a:ext cx="9779520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</a:t>
            </a:r>
            <a:r>
              <a:rPr lang="en-US" sz="2800" b="1" dirty="0">
                <a:solidFill>
                  <a:srgbClr val="CB6A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HAPPENS AFTER THE EXERCISE</a:t>
            </a: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lang="en-B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239812" y="217378"/>
            <a:ext cx="1137996" cy="1000720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15F115E-893C-B829-87F5-3F7050D7E777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13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865EFC4-566D-40A3-A999-41ED6A1F1550}"/>
              </a:ext>
            </a:extLst>
          </p:cNvPr>
          <p:cNvSpPr txBox="1">
            <a:spLocks/>
          </p:cNvSpPr>
          <p:nvPr/>
        </p:nvSpPr>
        <p:spPr>
          <a:xfrm>
            <a:off x="1756977" y="1527497"/>
            <a:ext cx="4532386" cy="3130227"/>
          </a:xfrm>
          <a:prstGeom prst="rect">
            <a:avLst/>
          </a:prstGeom>
          <a:solidFill>
            <a:srgbClr val="F0AC13"/>
          </a:solidFill>
          <a:ln>
            <a:noFill/>
          </a:ln>
        </p:spPr>
        <p:txBody>
          <a:bodyPr vert="horz" lIns="252000" tIns="252000" rIns="18000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Arial" panose="020B0604020202020204" pitchFamily="34" charset="0"/>
              <a:buNone/>
              <a:defRPr sz="2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ts val="19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dirty="0"/>
              <a:t>Kick-off Cyber Europe 2026</a:t>
            </a:r>
            <a:endParaRPr lang="en-GB" sz="2000" dirty="0"/>
          </a:p>
          <a:p>
            <a:pPr marL="285750" indent="-285750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Publication of </a:t>
            </a:r>
            <a:r>
              <a:rPr lang="en-US" sz="1800" dirty="0"/>
              <a:t>After Action Report </a:t>
            </a:r>
            <a:r>
              <a:rPr lang="en-US" sz="1800" b="0" dirty="0"/>
              <a:t>Cyber Europe 2024</a:t>
            </a:r>
          </a:p>
          <a:p>
            <a:pPr marL="285750" indent="-285750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Implement lessons identified for the exercise in Cyber Europe 2026</a:t>
            </a:r>
            <a:endParaRPr lang="en-US" sz="1800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990D58C-02E0-46AD-BE7D-5DCC635CCB3B}"/>
              </a:ext>
            </a:extLst>
          </p:cNvPr>
          <p:cNvSpPr txBox="1">
            <a:spLocks/>
          </p:cNvSpPr>
          <p:nvPr/>
        </p:nvSpPr>
        <p:spPr>
          <a:xfrm>
            <a:off x="6289363" y="2155371"/>
            <a:ext cx="5031741" cy="3826329"/>
          </a:xfrm>
          <a:prstGeom prst="rect">
            <a:avLst/>
          </a:prstGeom>
          <a:solidFill>
            <a:srgbClr val="CB6A3A"/>
          </a:solidFill>
          <a:ln>
            <a:noFill/>
          </a:ln>
        </p:spPr>
        <p:txBody>
          <a:bodyPr vert="horz" lIns="252000" tIns="468000" rIns="18000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22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cs-CZ" sz="15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kumimoji="0" 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 ACTION </a:t>
            </a:r>
            <a:r>
              <a:rPr kumimoji="0" 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</a:t>
            </a:r>
            <a:endParaRPr lang="en-US" sz="1800" dirty="0"/>
          </a:p>
          <a:p>
            <a:pPr marL="285750" indent="-285750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MS / </a:t>
            </a:r>
            <a:r>
              <a:rPr lang="en-US" sz="1800" dirty="0" err="1"/>
              <a:t>Organisations</a:t>
            </a:r>
            <a:r>
              <a:rPr lang="en-US" sz="1800" b="0" dirty="0"/>
              <a:t>: implement changes – train – replay </a:t>
            </a:r>
          </a:p>
          <a:p>
            <a:pPr marL="285750" indent="-285750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Proof of concept: adaptation of CE22, CE24 scenario content to be </a:t>
            </a:r>
            <a:r>
              <a:rPr lang="en-US" sz="1800" dirty="0"/>
              <a:t>replayed</a:t>
            </a:r>
          </a:p>
          <a:p>
            <a:pPr marL="285750" indent="-285750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Empowered CE community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454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B70F43-4DB2-E104-9002-B565BFA385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Picture 15">
            <a:hlinkClick r:id="rId3"/>
            <a:extLst>
              <a:ext uri="{FF2B5EF4-FFF2-40B4-BE49-F238E27FC236}">
                <a16:creationId xmlns:a16="http://schemas.microsoft.com/office/drawing/2014/main" id="{9EEC8494-98DD-CBD2-6134-8743A9051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570" y="6138253"/>
            <a:ext cx="288636" cy="288636"/>
          </a:xfrm>
          <a:prstGeom prst="rect">
            <a:avLst/>
          </a:prstGeom>
        </p:spPr>
      </p:pic>
      <p:pic>
        <p:nvPicPr>
          <p:cNvPr id="17" name="Picture 16">
            <a:hlinkClick r:id="rId5"/>
            <a:extLst>
              <a:ext uri="{FF2B5EF4-FFF2-40B4-BE49-F238E27FC236}">
                <a16:creationId xmlns:a16="http://schemas.microsoft.com/office/drawing/2014/main" id="{E86A7ECD-DAEC-E7D2-61C4-0765A7AF57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8007" y="6135718"/>
            <a:ext cx="288636" cy="288636"/>
          </a:xfrm>
          <a:prstGeom prst="rect">
            <a:avLst/>
          </a:prstGeom>
        </p:spPr>
      </p:pic>
      <p:pic>
        <p:nvPicPr>
          <p:cNvPr id="18" name="Picture 17">
            <a:hlinkClick r:id="rId7"/>
            <a:extLst>
              <a:ext uri="{FF2B5EF4-FFF2-40B4-BE49-F238E27FC236}">
                <a16:creationId xmlns:a16="http://schemas.microsoft.com/office/drawing/2014/main" id="{23605E14-22E3-7E3C-F526-EBE8D5A4FB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69629" y="6135718"/>
            <a:ext cx="288636" cy="288636"/>
          </a:xfrm>
          <a:prstGeom prst="rect">
            <a:avLst/>
          </a:prstGeom>
        </p:spPr>
      </p:pic>
      <p:pic>
        <p:nvPicPr>
          <p:cNvPr id="19" name="Picture 18">
            <a:hlinkClick r:id="rId9"/>
            <a:extLst>
              <a:ext uri="{FF2B5EF4-FFF2-40B4-BE49-F238E27FC236}">
                <a16:creationId xmlns:a16="http://schemas.microsoft.com/office/drawing/2014/main" id="{91956699-DC97-965D-0C7F-4805274DE1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81360" y="6135718"/>
            <a:ext cx="288636" cy="2886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FE1EB33-DCE9-8288-C964-9AC9D063F4B9}"/>
              </a:ext>
            </a:extLst>
          </p:cNvPr>
          <p:cNvSpPr txBox="1">
            <a:spLocks/>
          </p:cNvSpPr>
          <p:nvPr/>
        </p:nvSpPr>
        <p:spPr>
          <a:xfrm>
            <a:off x="2811518" y="2907711"/>
            <a:ext cx="6568964" cy="104257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36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Questions?</a:t>
            </a:r>
            <a:endParaRPr lang="en-US" sz="3600" b="1" dirty="0">
              <a:solidFill>
                <a:schemeClr val="bg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F629B2D-973D-BBB1-336F-161C18DFDFA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57053"/>
          <a:stretch/>
        </p:blipFill>
        <p:spPr>
          <a:xfrm>
            <a:off x="323840" y="5776850"/>
            <a:ext cx="967078" cy="10008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03EC3897-4391-7727-C1C0-087BD8F737DE}"/>
              </a:ext>
            </a:extLst>
          </p:cNvPr>
          <p:cNvSpPr txBox="1">
            <a:spLocks/>
          </p:cNvSpPr>
          <p:nvPr/>
        </p:nvSpPr>
        <p:spPr>
          <a:xfrm>
            <a:off x="1474057" y="6169669"/>
            <a:ext cx="2251621" cy="25468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lang="nl-BE" sz="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www.enisa.europa.eu</a:t>
            </a:r>
            <a:endParaRPr lang="en-BE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40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496127" y="449450"/>
            <a:ext cx="8194628" cy="536575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CYBER EUROPE </a:t>
            </a:r>
            <a:r>
              <a:rPr kumimoji="0" lang="en-US" sz="32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A FEW WORDS</a:t>
            </a:r>
            <a:endParaRPr lang="en-B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EC79F5D-C8BD-763A-6869-252EA7C4CC57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2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C34F83-6A41-4BFD-85CF-C4F4826C9831}"/>
              </a:ext>
            </a:extLst>
          </p:cNvPr>
          <p:cNvSpPr txBox="1"/>
          <p:nvPr/>
        </p:nvSpPr>
        <p:spPr>
          <a:xfrm>
            <a:off x="1872303" y="4509567"/>
            <a:ext cx="4223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sap Condensed ExtraLight" pitchFamily="2" charset="0"/>
              </a:rPr>
              <a:t>Leading the way </a:t>
            </a:r>
            <a:r>
              <a:rPr lang="en-GB" dirty="0">
                <a:latin typeface="Asap Condensed ExtraLight" pitchFamily="2" charset="0"/>
              </a:rPr>
              <a:t>in cybersecurity preparedness</a:t>
            </a:r>
            <a:endParaRPr lang="en-US" dirty="0">
              <a:latin typeface="Asap Condensed ExtraLight" pitchFamily="2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22E46463-ADC1-40CB-A811-6B39F0292276}"/>
              </a:ext>
            </a:extLst>
          </p:cNvPr>
          <p:cNvSpPr txBox="1">
            <a:spLocks/>
          </p:cNvSpPr>
          <p:nvPr/>
        </p:nvSpPr>
        <p:spPr>
          <a:xfrm>
            <a:off x="6941412" y="1595337"/>
            <a:ext cx="4698380" cy="3959157"/>
          </a:xfrm>
          <a:custGeom>
            <a:avLst/>
            <a:gdLst>
              <a:gd name="connsiteX0" fmla="*/ 0 w 4698380"/>
              <a:gd name="connsiteY0" fmla="*/ 0 h 3959157"/>
              <a:gd name="connsiteX1" fmla="*/ 4698380 w 4698380"/>
              <a:gd name="connsiteY1" fmla="*/ 0 h 3959157"/>
              <a:gd name="connsiteX2" fmla="*/ 4698380 w 4698380"/>
              <a:gd name="connsiteY2" fmla="*/ 3959157 h 3959157"/>
              <a:gd name="connsiteX3" fmla="*/ 0 w 4698380"/>
              <a:gd name="connsiteY3" fmla="*/ 3959157 h 3959157"/>
              <a:gd name="connsiteX4" fmla="*/ 0 w 4698380"/>
              <a:gd name="connsiteY4" fmla="*/ 0 h 395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380" h="3959157" fill="none" extrusionOk="0">
                <a:moveTo>
                  <a:pt x="0" y="0"/>
                </a:moveTo>
                <a:cubicBezTo>
                  <a:pt x="2313528" y="-42118"/>
                  <a:pt x="3905808" y="-79363"/>
                  <a:pt x="4698380" y="0"/>
                </a:cubicBezTo>
                <a:cubicBezTo>
                  <a:pt x="4677320" y="1662775"/>
                  <a:pt x="4610332" y="3005586"/>
                  <a:pt x="4698380" y="3959157"/>
                </a:cubicBezTo>
                <a:cubicBezTo>
                  <a:pt x="2938372" y="3923263"/>
                  <a:pt x="2036661" y="3920051"/>
                  <a:pt x="0" y="3959157"/>
                </a:cubicBezTo>
                <a:cubicBezTo>
                  <a:pt x="31975" y="2194502"/>
                  <a:pt x="30720" y="955614"/>
                  <a:pt x="0" y="0"/>
                </a:cubicBezTo>
                <a:close/>
              </a:path>
              <a:path w="4698380" h="3959157" stroke="0" extrusionOk="0">
                <a:moveTo>
                  <a:pt x="0" y="0"/>
                </a:moveTo>
                <a:cubicBezTo>
                  <a:pt x="1051456" y="161712"/>
                  <a:pt x="3101014" y="-81485"/>
                  <a:pt x="4698380" y="0"/>
                </a:cubicBezTo>
                <a:cubicBezTo>
                  <a:pt x="4697867" y="1703760"/>
                  <a:pt x="4711445" y="2036614"/>
                  <a:pt x="4698380" y="3959157"/>
                </a:cubicBezTo>
                <a:cubicBezTo>
                  <a:pt x="4038968" y="3944706"/>
                  <a:pt x="1327878" y="4047323"/>
                  <a:pt x="0" y="3959157"/>
                </a:cubicBezTo>
                <a:cubicBezTo>
                  <a:pt x="112767" y="3116842"/>
                  <a:pt x="-3356" y="1604949"/>
                  <a:pt x="0" y="0"/>
                </a:cubicBezTo>
                <a:close/>
              </a:path>
            </a:pathLst>
          </a:custGeom>
          <a:solidFill>
            <a:srgbClr val="B0D5FE">
              <a:alpha val="41000"/>
            </a:srgbClr>
          </a:solidFill>
          <a:ln w="15875">
            <a:solidFill>
              <a:srgbClr val="01438D">
                <a:alpha val="64000"/>
              </a:srgbClr>
            </a:solidFill>
            <a:extLst>
              <a:ext uri="{C807C97D-BFC1-408E-A445-0C87EB9F89A2}">
                <ask:lineSketchStyleProps xmlns:ask="http://schemas.microsoft.com/office/drawing/2018/sketchyshapes" sd="1228717095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lIns="252000" tIns="180000" rIns="18000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2200" b="1" kern="1200" dirty="0" smtClean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cs-CZ" sz="15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Opportunity to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test preparedness, readiness and reaction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capacity at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technical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operational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levels.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143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 technical level is represented by the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CSIRTs Network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EU operational level is represented by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EU-CyCLONe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143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E4FAAD42-FA2A-470E-B398-C8F306F24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00" y="2348742"/>
            <a:ext cx="3853707" cy="256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5386067C-EE6A-4989-8A8B-0F43D2294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45" y="435062"/>
            <a:ext cx="947175" cy="63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19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476676" y="417692"/>
            <a:ext cx="7086297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GOALS OF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CYBER EUROPE</a:t>
            </a:r>
            <a:endParaRPr kumimoji="0" lang="en-BE" sz="3200" b="1" i="0" u="none" strike="noStrike" kern="1200" cap="none" spc="0" normalizeH="0" baseline="0" noProof="0" dirty="0">
              <a:ln>
                <a:noFill/>
              </a:ln>
              <a:solidFill>
                <a:srgbClr val="0143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EECB0496-043C-36CE-C948-09A4A0D19E78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3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F95D78D-511E-4CE5-BB52-1A2E5828C3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3624138"/>
              </p:ext>
            </p:extLst>
          </p:nvPr>
        </p:nvGraphicFramePr>
        <p:xfrm>
          <a:off x="4158136" y="1408271"/>
          <a:ext cx="7710024" cy="445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Picture 2">
            <a:extLst>
              <a:ext uri="{FF2B5EF4-FFF2-40B4-BE49-F238E27FC236}">
                <a16:creationId xmlns:a16="http://schemas.microsoft.com/office/drawing/2014/main" id="{EF4616F4-D47E-4607-9E8E-B29990D54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00" y="2348742"/>
            <a:ext cx="3853707" cy="256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95FA828-CE8C-46A7-AAD3-FECEAB8415A4}"/>
              </a:ext>
            </a:extLst>
          </p:cNvPr>
          <p:cNvSpPr txBox="1"/>
          <p:nvPr/>
        </p:nvSpPr>
        <p:spPr>
          <a:xfrm>
            <a:off x="4245854" y="3448645"/>
            <a:ext cx="4223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sap Condensed ExtraLight" pitchFamily="2" charset="0"/>
              </a:rPr>
              <a:t>aims to…</a:t>
            </a:r>
            <a:endParaRPr lang="en-US" dirty="0">
              <a:latin typeface="Asap Condensed ExtraLight" pitchFamily="2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F2E6DD5F-C400-4D24-BCD7-A7F751D58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45" y="435062"/>
            <a:ext cx="947175" cy="63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181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EF841CCE-BC46-4DDD-B73F-69BBC1D246F8}"/>
              </a:ext>
            </a:extLst>
          </p:cNvPr>
          <p:cNvCxnSpPr>
            <a:cxnSpLocks/>
          </p:cNvCxnSpPr>
          <p:nvPr/>
        </p:nvCxnSpPr>
        <p:spPr>
          <a:xfrm flipV="1">
            <a:off x="1554964" y="4348733"/>
            <a:ext cx="10102582" cy="14250"/>
          </a:xfrm>
          <a:prstGeom prst="line">
            <a:avLst/>
          </a:prstGeom>
          <a:ln w="92075" cap="rnd">
            <a:solidFill>
              <a:schemeClr val="tx1"/>
            </a:solidFill>
            <a:round/>
            <a:tailEnd type="triangle" w="sm" len="sm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DBB265BB-471B-D973-21DC-90E27475D4B7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61190-0011-472E-9FCA-1D7032DB7E1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27D66A0-F8E0-EE6A-861B-93A8A335A1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053"/>
          <a:stretch/>
        </p:blipFill>
        <p:spPr>
          <a:xfrm>
            <a:off x="323840" y="5776850"/>
            <a:ext cx="967078" cy="10008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55E92AF-F28C-502A-D8C9-39B1160D22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63"/>
          <a:stretch/>
        </p:blipFill>
        <p:spPr>
          <a:xfrm>
            <a:off x="239809" y="217298"/>
            <a:ext cx="1137997" cy="1000800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CAE362-826C-8B6C-FB5C-33C49B976666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608413" y="374635"/>
            <a:ext cx="8630962" cy="52728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EVOLUTION OF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CYBER EUROPE</a:t>
            </a:r>
            <a:endParaRPr kumimoji="0" lang="en-BE" sz="3200" b="1" i="0" u="none" strike="noStrike" kern="1200" cap="none" spc="0" normalizeH="0" baseline="0" noProof="0" dirty="0">
              <a:ln>
                <a:noFill/>
              </a:ln>
              <a:solidFill>
                <a:srgbClr val="0143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Picture 3">
            <a:extLst>
              <a:ext uri="{FF2B5EF4-FFF2-40B4-BE49-F238E27FC236}">
                <a16:creationId xmlns:a16="http://schemas.microsoft.com/office/drawing/2014/main" id="{9F5CFF5D-B398-84DE-2FD9-30695FE52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3102845" y="2945559"/>
            <a:ext cx="1076940" cy="1056734"/>
          </a:xfrm>
          <a:prstGeom prst="rect">
            <a:avLst/>
          </a:prstGeom>
          <a:noFill/>
          <a:ln w="3175">
            <a:noFil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4">
            <a:extLst>
              <a:ext uri="{FF2B5EF4-FFF2-40B4-BE49-F238E27FC236}">
                <a16:creationId xmlns:a16="http://schemas.microsoft.com/office/drawing/2014/main" id="{5B7C0768-3A12-FE6E-E926-6EC4AFDA47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t="-606" b="-2174"/>
          <a:stretch/>
        </p:blipFill>
        <p:spPr bwMode="auto">
          <a:xfrm>
            <a:off x="4405371" y="2243658"/>
            <a:ext cx="1122476" cy="1153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5">
            <a:extLst>
              <a:ext uri="{FF2B5EF4-FFF2-40B4-BE49-F238E27FC236}">
                <a16:creationId xmlns:a16="http://schemas.microsoft.com/office/drawing/2014/main" id="{26E8CC77-4CFD-879E-14C8-13B334B9C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5771480" y="2907094"/>
            <a:ext cx="1091572" cy="108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7">
            <a:extLst>
              <a:ext uri="{FF2B5EF4-FFF2-40B4-BE49-F238E27FC236}">
                <a16:creationId xmlns:a16="http://schemas.microsoft.com/office/drawing/2014/main" id="{21049F36-3F6D-F63E-BBC0-E356F87D98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/>
          <a:srcRect l="414" r="-2093"/>
          <a:stretch/>
        </p:blipFill>
        <p:spPr bwMode="auto">
          <a:xfrm>
            <a:off x="8526636" y="2885108"/>
            <a:ext cx="1297210" cy="115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636D7605-1D8E-B3A2-8C04-C1AD4E5898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1314" y="2200907"/>
            <a:ext cx="2308478" cy="1154240"/>
          </a:xfrm>
          <a:prstGeom prst="rect">
            <a:avLst/>
          </a:prstGeom>
          <a:ln>
            <a:noFill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46546A-F865-41E8-B4B5-159CA8A01E43}"/>
              </a:ext>
            </a:extLst>
          </p:cNvPr>
          <p:cNvSpPr txBox="1"/>
          <p:nvPr/>
        </p:nvSpPr>
        <p:spPr>
          <a:xfrm>
            <a:off x="3743547" y="5617149"/>
            <a:ext cx="1620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increasing complexity</a:t>
            </a:r>
            <a:endParaRPr lang="en-GB" sz="1200" b="1" dirty="0">
              <a:solidFill>
                <a:schemeClr val="bg1"/>
              </a:solidFill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E31CAF3-C9DD-4225-BA13-AC254EA4A915}"/>
              </a:ext>
            </a:extLst>
          </p:cNvPr>
          <p:cNvSpPr txBox="1"/>
          <p:nvPr/>
        </p:nvSpPr>
        <p:spPr>
          <a:xfrm>
            <a:off x="1982338" y="4508834"/>
            <a:ext cx="169749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Discussion-based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CF588EA-FD0A-41C0-8CB0-1E8FB360C49B}"/>
              </a:ext>
            </a:extLst>
          </p:cNvPr>
          <p:cNvSpPr txBox="1"/>
          <p:nvPr/>
        </p:nvSpPr>
        <p:spPr>
          <a:xfrm>
            <a:off x="6113913" y="5614988"/>
            <a:ext cx="1859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involving critical sectors</a:t>
            </a:r>
            <a:endParaRPr lang="en-GB" sz="1200" b="1" dirty="0">
              <a:solidFill>
                <a:schemeClr val="bg1"/>
              </a:solidFill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F59A847-E512-4CB3-BDFF-797D347BB186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76">
            <a:extLst>
              <a:ext uri="{FF2B5EF4-FFF2-40B4-BE49-F238E27FC236}">
                <a16:creationId xmlns:a16="http://schemas.microsoft.com/office/drawing/2014/main" id="{722AC306-A229-49D8-8B2C-CF354B29098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77ABE72-D601-4740-2CB6-3884DF61429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0"/>
          <a:srcRect/>
          <a:stretch/>
        </p:blipFill>
        <p:spPr bwMode="auto">
          <a:xfrm>
            <a:off x="1754142" y="2172558"/>
            <a:ext cx="1185413" cy="115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664717EE-6F5F-4F99-8CD4-D9B9CF88F7EC}"/>
              </a:ext>
            </a:extLst>
          </p:cNvPr>
          <p:cNvSpPr txBox="1"/>
          <p:nvPr/>
        </p:nvSpPr>
        <p:spPr>
          <a:xfrm>
            <a:off x="4274451" y="4518173"/>
            <a:ext cx="19341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Increasing complexity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5F4C5E8B-94AE-4B88-83E8-A8C965174421}"/>
              </a:ext>
            </a:extLst>
          </p:cNvPr>
          <p:cNvSpPr txBox="1"/>
          <p:nvPr/>
        </p:nvSpPr>
        <p:spPr>
          <a:xfrm>
            <a:off x="6651121" y="4516282"/>
            <a:ext cx="21949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Involving critical sectors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83B93D63-6F90-4FFE-97FC-80067D2EB386}"/>
              </a:ext>
            </a:extLst>
          </p:cNvPr>
          <p:cNvSpPr txBox="1"/>
          <p:nvPr/>
        </p:nvSpPr>
        <p:spPr>
          <a:xfrm>
            <a:off x="8957805" y="4484429"/>
            <a:ext cx="219490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014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REORIENTATION REQUIRED</a:t>
            </a:r>
            <a:endParaRPr lang="en-GB" sz="1400" b="1" dirty="0">
              <a:solidFill>
                <a:srgbClr val="014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Picture 153">
            <a:extLst>
              <a:ext uri="{FF2B5EF4-FFF2-40B4-BE49-F238E27FC236}">
                <a16:creationId xmlns:a16="http://schemas.microsoft.com/office/drawing/2014/main" id="{841A27D7-1E6D-488C-A425-5BAEDEA1AF6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6" t="21108" r="20315" b="21391"/>
          <a:stretch/>
        </p:blipFill>
        <p:spPr>
          <a:xfrm>
            <a:off x="7102135" y="2234195"/>
            <a:ext cx="1185418" cy="1172604"/>
          </a:xfrm>
          <a:prstGeom prst="rect">
            <a:avLst/>
          </a:prstGeom>
        </p:spPr>
      </p:pic>
      <p:pic>
        <p:nvPicPr>
          <p:cNvPr id="156" name="Picture 2">
            <a:extLst>
              <a:ext uri="{FF2B5EF4-FFF2-40B4-BE49-F238E27FC236}">
                <a16:creationId xmlns:a16="http://schemas.microsoft.com/office/drawing/2014/main" id="{F2EA8EB1-63CD-46EF-9B22-13246811D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45" y="435062"/>
            <a:ext cx="947175" cy="63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3312B9-2B18-4C4F-8DC4-B381E59ABEC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61222" y="2652862"/>
            <a:ext cx="10478567" cy="1003534"/>
          </a:xfrm>
          <a:prstGeom prst="rect">
            <a:avLst/>
          </a:prstGeom>
        </p:spPr>
      </p:pic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7D249C62-C11D-48A0-BC73-4A3A420E9E87}"/>
              </a:ext>
            </a:extLst>
          </p:cNvPr>
          <p:cNvSpPr txBox="1">
            <a:spLocks/>
          </p:cNvSpPr>
          <p:nvPr/>
        </p:nvSpPr>
        <p:spPr>
          <a:xfrm>
            <a:off x="5567891" y="5356606"/>
            <a:ext cx="5917489" cy="1185909"/>
          </a:xfrm>
          <a:custGeom>
            <a:avLst/>
            <a:gdLst>
              <a:gd name="connsiteX0" fmla="*/ 0 w 5917489"/>
              <a:gd name="connsiteY0" fmla="*/ 0 h 1185909"/>
              <a:gd name="connsiteX1" fmla="*/ 5917489 w 5917489"/>
              <a:gd name="connsiteY1" fmla="*/ 0 h 1185909"/>
              <a:gd name="connsiteX2" fmla="*/ 5917489 w 5917489"/>
              <a:gd name="connsiteY2" fmla="*/ 1185909 h 1185909"/>
              <a:gd name="connsiteX3" fmla="*/ 0 w 5917489"/>
              <a:gd name="connsiteY3" fmla="*/ 1185909 h 1185909"/>
              <a:gd name="connsiteX4" fmla="*/ 0 w 5917489"/>
              <a:gd name="connsiteY4" fmla="*/ 0 h 118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17489" h="1185909" fill="none" extrusionOk="0">
                <a:moveTo>
                  <a:pt x="0" y="0"/>
                </a:moveTo>
                <a:cubicBezTo>
                  <a:pt x="2639521" y="-42118"/>
                  <a:pt x="4855441" y="-79363"/>
                  <a:pt x="5917489" y="0"/>
                </a:cubicBezTo>
                <a:cubicBezTo>
                  <a:pt x="5859848" y="189776"/>
                  <a:pt x="5956666" y="1020324"/>
                  <a:pt x="5917489" y="1185909"/>
                </a:cubicBezTo>
                <a:cubicBezTo>
                  <a:pt x="5025561" y="1150015"/>
                  <a:pt x="1958287" y="1146803"/>
                  <a:pt x="0" y="1185909"/>
                </a:cubicBezTo>
                <a:cubicBezTo>
                  <a:pt x="-28527" y="863555"/>
                  <a:pt x="92407" y="301616"/>
                  <a:pt x="0" y="0"/>
                </a:cubicBezTo>
                <a:close/>
              </a:path>
              <a:path w="5917489" h="1185909" stroke="0" extrusionOk="0">
                <a:moveTo>
                  <a:pt x="0" y="0"/>
                </a:moveTo>
                <a:cubicBezTo>
                  <a:pt x="2133288" y="161712"/>
                  <a:pt x="3323729" y="-81485"/>
                  <a:pt x="5917489" y="0"/>
                </a:cubicBezTo>
                <a:cubicBezTo>
                  <a:pt x="5857515" y="511656"/>
                  <a:pt x="5860870" y="1045182"/>
                  <a:pt x="5917489" y="1185909"/>
                </a:cubicBezTo>
                <a:cubicBezTo>
                  <a:pt x="3697521" y="1171458"/>
                  <a:pt x="2027818" y="1274075"/>
                  <a:pt x="0" y="1185909"/>
                </a:cubicBezTo>
                <a:cubicBezTo>
                  <a:pt x="-5240" y="702006"/>
                  <a:pt x="60044" y="356405"/>
                  <a:pt x="0" y="0"/>
                </a:cubicBezTo>
                <a:close/>
              </a:path>
            </a:pathLst>
          </a:custGeom>
          <a:solidFill>
            <a:srgbClr val="B0D5FE">
              <a:alpha val="41000"/>
            </a:srgbClr>
          </a:solidFill>
          <a:ln w="15875">
            <a:solidFill>
              <a:srgbClr val="01438D">
                <a:alpha val="64000"/>
              </a:srgbClr>
            </a:solidFill>
            <a:extLst>
              <a:ext uri="{C807C97D-BFC1-408E-A445-0C87EB9F89A2}">
                <ask:lineSketchStyleProps xmlns:ask="http://schemas.microsoft.com/office/drawing/2018/sketchyshapes" sd="1228717095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lIns="288000" tIns="0" rIns="180000" bIns="0" numCol="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2200" b="1" kern="1200" dirty="0" smtClean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cs-CZ" sz="15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Focus on </a:t>
            </a:r>
            <a:r>
              <a:rPr lang="en-US" sz="1600" dirty="0">
                <a:solidFill>
                  <a:srgbClr val="01438D"/>
                </a:solidFill>
              </a:rPr>
              <a:t>&gt;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sector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Official NLO subgroup of 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planners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 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14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exercises solution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0" dirty="0">
                <a:solidFill>
                  <a:srgbClr val="01438D"/>
                </a:solidFill>
              </a:rPr>
              <a:t>Improved </a:t>
            </a:r>
            <a:r>
              <a:rPr lang="en-US" sz="1600" dirty="0">
                <a:solidFill>
                  <a:srgbClr val="01438D"/>
                </a:solidFill>
              </a:rPr>
              <a:t>evaluation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1438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830F1A-BD93-46D9-AC27-C1F18B9F2F9F}"/>
              </a:ext>
            </a:extLst>
          </p:cNvPr>
          <p:cNvCxnSpPr>
            <a:cxnSpLocks/>
          </p:cNvCxnSpPr>
          <p:nvPr/>
        </p:nvCxnSpPr>
        <p:spPr>
          <a:xfrm>
            <a:off x="9996488" y="5007649"/>
            <a:ext cx="0" cy="348957"/>
          </a:xfrm>
          <a:prstGeom prst="line">
            <a:avLst/>
          </a:prstGeom>
          <a:ln w="28575">
            <a:solidFill>
              <a:srgbClr val="2E3D5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800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C07F449-58F0-BAA3-B55E-63007077FA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A6DC204-619F-F65A-5C32-BF87658EC2E4}"/>
              </a:ext>
            </a:extLst>
          </p:cNvPr>
          <p:cNvSpPr txBox="1">
            <a:spLocks/>
          </p:cNvSpPr>
          <p:nvPr/>
        </p:nvSpPr>
        <p:spPr>
          <a:xfrm>
            <a:off x="1476677" y="1277513"/>
            <a:ext cx="3829250" cy="29739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6000"/>
              </a:lnSpc>
              <a:spcBef>
                <a:spcPts val="1200"/>
              </a:spcBef>
              <a:defRPr/>
            </a:pPr>
            <a:r>
              <a:rPr lang="en-PT" sz="6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Cyber Europe </a:t>
            </a:r>
            <a:r>
              <a:rPr lang="en-PT" sz="6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2024</a:t>
            </a:r>
            <a:br>
              <a:rPr lang="en-US" sz="3600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</a:br>
            <a:endParaRPr lang="en-BE" sz="3600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98041BD-B620-FBC4-72C4-93B1EA32E4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053"/>
          <a:stretch/>
        </p:blipFill>
        <p:spPr>
          <a:xfrm>
            <a:off x="129107" y="4769317"/>
            <a:ext cx="967078" cy="1000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ABB2B3-755B-6D80-D9BA-C2E1EFEA07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463"/>
          <a:stretch/>
        </p:blipFill>
        <p:spPr>
          <a:xfrm>
            <a:off x="239809" y="217298"/>
            <a:ext cx="1137997" cy="10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82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Diagonal Corners Rounded 32">
            <a:extLst>
              <a:ext uri="{FF2B5EF4-FFF2-40B4-BE49-F238E27FC236}">
                <a16:creationId xmlns:a16="http://schemas.microsoft.com/office/drawing/2014/main" id="{4C887ABB-81DC-47EB-A0DE-8408728838EA}"/>
              </a:ext>
            </a:extLst>
          </p:cNvPr>
          <p:cNvSpPr/>
          <p:nvPr/>
        </p:nvSpPr>
        <p:spPr>
          <a:xfrm>
            <a:off x="4109841" y="2704753"/>
            <a:ext cx="7677375" cy="340723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>
              <a:lumMod val="20000"/>
              <a:lumOff val="80000"/>
              <a:alpha val="46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5236019" y="727404"/>
            <a:ext cx="6044079" cy="120259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CB6A3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Execution dates: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19, 20 June 2024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CB6A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Location: </a:t>
            </a:r>
            <a:r>
              <a:rPr lang="en-US" sz="2400" b="1" dirty="0">
                <a:solidFill>
                  <a:srgbClr val="57575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ENISA Athens HQ + remote</a:t>
            </a:r>
            <a:r>
              <a:rPr lang="en-US" sz="3600" b="1" dirty="0">
                <a:solidFill>
                  <a:srgbClr val="CB6A3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endParaRPr lang="en-BE" sz="2800" dirty="0">
              <a:solidFill>
                <a:srgbClr val="CB6A3A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1824708" y="73430"/>
            <a:ext cx="2974319" cy="2615528"/>
          </a:xfrm>
          <a:prstGeom prst="rect">
            <a:avLst/>
          </a:prstGeom>
        </p:spPr>
      </p:pic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76697055-0D62-5E83-5573-C0106BF5ED3F}"/>
              </a:ext>
            </a:extLst>
          </p:cNvPr>
          <p:cNvSpPr txBox="1">
            <a:spLocks/>
          </p:cNvSpPr>
          <p:nvPr/>
        </p:nvSpPr>
        <p:spPr>
          <a:xfrm>
            <a:off x="11796897" y="6522965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6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DF5574-A478-4C44-82B5-D8D7EB4181BE}"/>
              </a:ext>
            </a:extLst>
          </p:cNvPr>
          <p:cNvSpPr txBox="1">
            <a:spLocks/>
          </p:cNvSpPr>
          <p:nvPr/>
        </p:nvSpPr>
        <p:spPr>
          <a:xfrm>
            <a:off x="1427692" y="3678657"/>
            <a:ext cx="2534705" cy="11350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b="1" dirty="0">
                <a:solidFill>
                  <a:srgbClr val="CB6A3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Sectors and target entities</a:t>
            </a:r>
            <a:endParaRPr lang="en-BE" sz="2800" dirty="0">
              <a:solidFill>
                <a:srgbClr val="CB6A3A"/>
              </a:solidFill>
            </a:endParaRPr>
          </a:p>
        </p:txBody>
      </p:sp>
      <p:sp>
        <p:nvSpPr>
          <p:cNvPr id="11" name="Zástupný text 2">
            <a:extLst>
              <a:ext uri="{FF2B5EF4-FFF2-40B4-BE49-F238E27FC236}">
                <a16:creationId xmlns:a16="http://schemas.microsoft.com/office/drawing/2014/main" id="{7E41E9C3-48D9-4EFA-97BE-BCEA40B7FF4F}"/>
              </a:ext>
            </a:extLst>
          </p:cNvPr>
          <p:cNvSpPr txBox="1">
            <a:spLocks/>
          </p:cNvSpPr>
          <p:nvPr/>
        </p:nvSpPr>
        <p:spPr>
          <a:xfrm>
            <a:off x="7388310" y="2704753"/>
            <a:ext cx="1180272" cy="730441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rgbClr val="CB6A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FAAFA3-F2C8-4A4F-95BA-0F9ECFFEC2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266" y="4377607"/>
            <a:ext cx="1209414" cy="12071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467005F-3416-4DBE-98A9-DA54CC4CE0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747" y="4369385"/>
            <a:ext cx="1209414" cy="12071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136275-8375-4FE1-8ECB-9C312E396C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53" y="3033273"/>
            <a:ext cx="1303652" cy="1301250"/>
          </a:xfrm>
          <a:prstGeom prst="rect">
            <a:avLst/>
          </a:prstGeom>
        </p:spPr>
      </p:pic>
      <p:sp>
        <p:nvSpPr>
          <p:cNvPr id="17" name="Zástupný text 2">
            <a:extLst>
              <a:ext uri="{FF2B5EF4-FFF2-40B4-BE49-F238E27FC236}">
                <a16:creationId xmlns:a16="http://schemas.microsoft.com/office/drawing/2014/main" id="{22F135E9-EA70-41F1-872B-2ACCAEFEC40B}"/>
              </a:ext>
            </a:extLst>
          </p:cNvPr>
          <p:cNvSpPr txBox="1">
            <a:spLocks/>
          </p:cNvSpPr>
          <p:nvPr/>
        </p:nvSpPr>
        <p:spPr>
          <a:xfrm>
            <a:off x="5100082" y="5279928"/>
            <a:ext cx="2519240" cy="73044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Digital Infrastructure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400" b="0" i="1" dirty="0">
                <a:solidFill>
                  <a:schemeClr val="bg1">
                    <a:lumMod val="50000"/>
                  </a:schemeClr>
                </a:solidFill>
              </a:rPr>
              <a:t>(Data centre service providers)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023FD29-0E97-44F4-ABC3-BAB66E164034}"/>
              </a:ext>
            </a:extLst>
          </p:cNvPr>
          <p:cNvCxnSpPr>
            <a:cxnSpLocks/>
          </p:cNvCxnSpPr>
          <p:nvPr/>
        </p:nvCxnSpPr>
        <p:spPr>
          <a:xfrm flipH="1">
            <a:off x="4185257" y="4408372"/>
            <a:ext cx="7524000" cy="0"/>
          </a:xfrm>
          <a:prstGeom prst="line">
            <a:avLst/>
          </a:prstGeom>
          <a:ln w="50800" cap="rnd" cmpd="sng">
            <a:solidFill>
              <a:srgbClr val="CB6A3A"/>
            </a:solidFill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ástupný text 2">
            <a:extLst>
              <a:ext uri="{FF2B5EF4-FFF2-40B4-BE49-F238E27FC236}">
                <a16:creationId xmlns:a16="http://schemas.microsoft.com/office/drawing/2014/main" id="{F53B946E-38A5-43E1-BF99-296813D640D6}"/>
              </a:ext>
            </a:extLst>
          </p:cNvPr>
          <p:cNvSpPr txBox="1">
            <a:spLocks/>
          </p:cNvSpPr>
          <p:nvPr/>
        </p:nvSpPr>
        <p:spPr>
          <a:xfrm>
            <a:off x="4218161" y="3354460"/>
            <a:ext cx="3084192" cy="730441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600" dirty="0">
                <a:solidFill>
                  <a:schemeClr val="tx1"/>
                </a:solidFill>
              </a:rPr>
              <a:t>Electricity subsector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600" b="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(Transmission and Distribution)</a:t>
            </a:r>
          </a:p>
        </p:txBody>
      </p:sp>
      <p:sp>
        <p:nvSpPr>
          <p:cNvPr id="25" name="Zástupný text 2">
            <a:extLst>
              <a:ext uri="{FF2B5EF4-FFF2-40B4-BE49-F238E27FC236}">
                <a16:creationId xmlns:a16="http://schemas.microsoft.com/office/drawing/2014/main" id="{3A404B65-DD71-469C-8C70-11278237F788}"/>
              </a:ext>
            </a:extLst>
          </p:cNvPr>
          <p:cNvSpPr txBox="1">
            <a:spLocks/>
          </p:cNvSpPr>
          <p:nvPr/>
        </p:nvSpPr>
        <p:spPr>
          <a:xfrm>
            <a:off x="8798415" y="3354460"/>
            <a:ext cx="2893748" cy="730441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600" dirty="0">
                <a:solidFill>
                  <a:schemeClr val="tx1"/>
                </a:solidFill>
              </a:rPr>
              <a:t>Gas subsector </a:t>
            </a:r>
            <a:r>
              <a:rPr lang="en-GB" sz="1600" b="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(Storage)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8B472B6-B95D-42F7-BDA1-03DE07178D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936" y="3116988"/>
            <a:ext cx="1205386" cy="1205386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3EF13CB-438C-4D3C-A484-F19A23814778}"/>
              </a:ext>
            </a:extLst>
          </p:cNvPr>
          <p:cNvCxnSpPr>
            <a:cxnSpLocks/>
          </p:cNvCxnSpPr>
          <p:nvPr/>
        </p:nvCxnSpPr>
        <p:spPr>
          <a:xfrm flipV="1">
            <a:off x="4965270" y="761804"/>
            <a:ext cx="1" cy="1202593"/>
          </a:xfrm>
          <a:prstGeom prst="line">
            <a:avLst/>
          </a:prstGeom>
          <a:ln w="50800">
            <a:solidFill>
              <a:srgbClr val="CB6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ástupný text 2">
            <a:extLst>
              <a:ext uri="{FF2B5EF4-FFF2-40B4-BE49-F238E27FC236}">
                <a16:creationId xmlns:a16="http://schemas.microsoft.com/office/drawing/2014/main" id="{536A3522-26CA-4F24-AEF0-F4E389A90ED3}"/>
              </a:ext>
            </a:extLst>
          </p:cNvPr>
          <p:cNvSpPr txBox="1">
            <a:spLocks/>
          </p:cNvSpPr>
          <p:nvPr/>
        </p:nvSpPr>
        <p:spPr>
          <a:xfrm>
            <a:off x="8609563" y="5301635"/>
            <a:ext cx="2519240" cy="73044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Public administration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1400" b="0" i="1" dirty="0">
                <a:solidFill>
                  <a:schemeClr val="bg1">
                    <a:lumMod val="50000"/>
                  </a:schemeClr>
                </a:solidFill>
              </a:rPr>
              <a:t>(National Energy Regulators)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7825C03-190B-43A7-98DA-90645A159718}"/>
              </a:ext>
            </a:extLst>
          </p:cNvPr>
          <p:cNvCxnSpPr>
            <a:cxnSpLocks/>
          </p:cNvCxnSpPr>
          <p:nvPr/>
        </p:nvCxnSpPr>
        <p:spPr>
          <a:xfrm flipV="1">
            <a:off x="7976809" y="4428505"/>
            <a:ext cx="1" cy="1620000"/>
          </a:xfrm>
          <a:prstGeom prst="line">
            <a:avLst/>
          </a:prstGeom>
          <a:ln w="50800" cap="rnd">
            <a:solidFill>
              <a:srgbClr val="CB6A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910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541585" y="582188"/>
            <a:ext cx="9779520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CE24</a:t>
            </a:r>
            <a:r>
              <a:rPr kumimoji="0" lang="en-US" sz="2800" b="1" i="0" u="none" strike="noStrike" kern="1200" cap="none" spc="0" normalizeH="0" baseline="0" dirty="0">
                <a:ln>
                  <a:noFill/>
                </a:ln>
                <a:solidFill>
                  <a:srgbClr val="CB6A3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SCENARIO</a:t>
            </a:r>
            <a:endParaRPr lang="en-BE" sz="2800" dirty="0">
              <a:solidFill>
                <a:srgbClr val="CB6A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239812" y="217378"/>
            <a:ext cx="1137996" cy="1000720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15F115E-893C-B829-87F5-3F7050D7E777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7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ED0A80B-BA75-4C7A-ACE5-501184EA518A}"/>
              </a:ext>
            </a:extLst>
          </p:cNvPr>
          <p:cNvSpPr txBox="1">
            <a:spLocks/>
          </p:cNvSpPr>
          <p:nvPr/>
        </p:nvSpPr>
        <p:spPr>
          <a:xfrm>
            <a:off x="1541585" y="1218098"/>
            <a:ext cx="9779519" cy="10285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CB6A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of the World</a:t>
            </a:r>
            <a:r>
              <a:rPr lang="en-US" sz="2000" b="1" dirty="0">
                <a:solidFill>
                  <a:srgbClr val="014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Geopolitical tension is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between the European Union and a fictitious foreign nation.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2CD3C7E-7E86-4106-9F2B-431A9228AB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278" y="2392813"/>
            <a:ext cx="8901576" cy="40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30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6356963F-88E5-9813-7B32-C8241A1BF13A}"/>
              </a:ext>
            </a:extLst>
          </p:cNvPr>
          <p:cNvSpPr txBox="1">
            <a:spLocks/>
          </p:cNvSpPr>
          <p:nvPr/>
        </p:nvSpPr>
        <p:spPr>
          <a:xfrm>
            <a:off x="1541585" y="582188"/>
            <a:ext cx="9779520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CE24</a:t>
            </a:r>
            <a:r>
              <a:rPr kumimoji="0" lang="en-US" sz="2800" b="1" i="0" u="none" strike="noStrike" kern="1200" cap="none" spc="0" normalizeH="0" baseline="0" dirty="0">
                <a:ln>
                  <a:noFill/>
                </a:ln>
                <a:solidFill>
                  <a:srgbClr val="CB6A3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PARTICIPATION </a:t>
            </a: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NUMBERS</a:t>
            </a:r>
            <a:endParaRPr lang="en-B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239812" y="217378"/>
            <a:ext cx="1137996" cy="1000720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15F115E-893C-B829-87F5-3F7050D7E777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8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B58B43CD-F3F4-410A-BDA8-295BAD750F59}"/>
              </a:ext>
            </a:extLst>
          </p:cNvPr>
          <p:cNvSpPr txBox="1">
            <a:spLocks/>
          </p:cNvSpPr>
          <p:nvPr/>
        </p:nvSpPr>
        <p:spPr>
          <a:xfrm>
            <a:off x="2570812" y="2136102"/>
            <a:ext cx="3733225" cy="2008678"/>
          </a:xfrm>
          <a:prstGeom prst="rect">
            <a:avLst/>
          </a:prstGeom>
          <a:solidFill>
            <a:srgbClr val="F0AC13"/>
          </a:solidFill>
          <a:ln>
            <a:noFill/>
          </a:ln>
        </p:spPr>
        <p:txBody>
          <a:bodyPr vert="horz" lIns="252000" tIns="180000" rIns="180000" bIns="45720" rtlCol="0">
            <a:norm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Arial" panose="020B0604020202020204" pitchFamily="34" charset="0"/>
              <a:buNone/>
              <a:defRPr sz="2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ts val="1900"/>
              </a:lnSpc>
              <a:spcBef>
                <a:spcPts val="700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dirty="0"/>
              <a:t>30 different countries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b="0" dirty="0"/>
              <a:t>27 Member States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b="0" dirty="0"/>
              <a:t>2 EFTA countries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b="0" dirty="0"/>
              <a:t>United Kingdom</a:t>
            </a:r>
            <a:endParaRPr lang="en-US" sz="1800" b="0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67D12D15-F8D7-4538-A4E2-C5C9D63C83C3}"/>
              </a:ext>
            </a:extLst>
          </p:cNvPr>
          <p:cNvSpPr txBox="1">
            <a:spLocks/>
          </p:cNvSpPr>
          <p:nvPr/>
        </p:nvSpPr>
        <p:spPr>
          <a:xfrm>
            <a:off x="2570812" y="4137528"/>
            <a:ext cx="3733226" cy="20086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lIns="252000" tIns="180000" rIns="18000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2200" b="1" kern="1200" dirty="0" smtClean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cs-CZ" sz="15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 EU-level Networks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solidFill>
                  <a:schemeClr val="bg1"/>
                </a:solidFill>
              </a:rPr>
              <a:t>Cybersecurity: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CSIRTs Network, EU-CyCLONe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solidFill>
                  <a:schemeClr val="bg1"/>
                </a:solidFill>
              </a:rPr>
              <a:t>Energy:</a:t>
            </a:r>
            <a:r>
              <a:rPr lang="en-US" sz="1800" b="0" dirty="0">
                <a:solidFill>
                  <a:schemeClr val="bg1"/>
                </a:solidFill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ENTSO-E, DSO Entity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7C4A2D0B-68DD-41CF-8256-CC23F059E6B3}"/>
              </a:ext>
            </a:extLst>
          </p:cNvPr>
          <p:cNvSpPr txBox="1">
            <a:spLocks/>
          </p:cNvSpPr>
          <p:nvPr/>
        </p:nvSpPr>
        <p:spPr>
          <a:xfrm>
            <a:off x="6304037" y="4137527"/>
            <a:ext cx="3741808" cy="2008678"/>
          </a:xfrm>
          <a:prstGeom prst="rect">
            <a:avLst/>
          </a:prstGeom>
          <a:solidFill>
            <a:srgbClr val="CB6A3A"/>
          </a:solidFill>
          <a:ln>
            <a:noFill/>
          </a:ln>
        </p:spPr>
        <p:txBody>
          <a:bodyPr vert="horz" lIns="252000" tIns="180000" rIns="18000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22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cs-CZ" sz="15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 </a:t>
            </a:r>
            <a:r>
              <a:rPr lang="en-US" sz="2000" dirty="0"/>
              <a:t>EUIBAs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CERT-EU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EUROPOL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ENISA OCU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800" b="0" dirty="0"/>
              <a:t>ACER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006D47-B5EA-4B75-9E85-11740B0F758C}"/>
              </a:ext>
            </a:extLst>
          </p:cNvPr>
          <p:cNvSpPr txBox="1"/>
          <p:nvPr/>
        </p:nvSpPr>
        <p:spPr>
          <a:xfrm>
            <a:off x="1605659" y="1342240"/>
            <a:ext cx="9636964" cy="375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ts val="2400"/>
              </a:lnSpc>
              <a:spcBef>
                <a:spcPts val="50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lang="en-US" b="1" dirty="0">
                <a:solidFill>
                  <a:srgbClr val="CB6A3A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5000 participants </a:t>
            </a:r>
            <a:r>
              <a:rPr lang="en-US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involved in the exercise, coming from: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78E486-2D7A-4CBD-8EDE-F16CD36E0D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6958011" y="1777150"/>
            <a:ext cx="2974319" cy="261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84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loud 92">
            <a:extLst>
              <a:ext uri="{FF2B5EF4-FFF2-40B4-BE49-F238E27FC236}">
                <a16:creationId xmlns:a16="http://schemas.microsoft.com/office/drawing/2014/main" id="{56BFF164-17BA-47EA-8200-F95694276920}"/>
              </a:ext>
            </a:extLst>
          </p:cNvPr>
          <p:cNvSpPr/>
          <p:nvPr/>
        </p:nvSpPr>
        <p:spPr>
          <a:xfrm>
            <a:off x="7471192" y="1187578"/>
            <a:ext cx="3870064" cy="2370685"/>
          </a:xfrm>
          <a:prstGeom prst="cloud">
            <a:avLst/>
          </a:prstGeom>
          <a:solidFill>
            <a:srgbClr val="1D89FF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r"/>
            <a:r>
              <a:rPr lang="en-GB" dirty="0">
                <a:solidFill>
                  <a:srgbClr val="1D89FF"/>
                </a:solidFill>
              </a:rPr>
              <a:t>Private cloud</a:t>
            </a:r>
            <a:endParaRPr lang="en-US" dirty="0">
              <a:solidFill>
                <a:srgbClr val="1D89FF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C39343-BB24-4BFF-845C-C0E645B1D687}"/>
              </a:ext>
            </a:extLst>
          </p:cNvPr>
          <p:cNvSpPr/>
          <p:nvPr/>
        </p:nvSpPr>
        <p:spPr>
          <a:xfrm>
            <a:off x="5328063" y="4157982"/>
            <a:ext cx="6387686" cy="1519291"/>
          </a:xfrm>
          <a:prstGeom prst="rect">
            <a:avLst/>
          </a:prstGeom>
          <a:solidFill>
            <a:srgbClr val="F9B233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b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kern="0" dirty="0">
                <a:solidFill>
                  <a:srgbClr val="F9B233"/>
                </a:solidFill>
                <a:latin typeface="Calibri" panose="020F0502020204030204"/>
              </a:rPr>
              <a:t>Remote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9B2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DF84728-8AB5-4D66-9FF5-E6FE2AA883C1}"/>
              </a:ext>
            </a:extLst>
          </p:cNvPr>
          <p:cNvSpPr/>
          <p:nvPr/>
        </p:nvSpPr>
        <p:spPr>
          <a:xfrm>
            <a:off x="1092994" y="1643347"/>
            <a:ext cx="2641811" cy="4033932"/>
          </a:xfrm>
          <a:prstGeom prst="rect">
            <a:avLst/>
          </a:prstGeom>
          <a:solidFill>
            <a:srgbClr val="01438D">
              <a:alpha val="1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004F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ExCON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4F9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4F1533-DB93-DFD9-ACEF-C9C42CF2AD33}"/>
              </a:ext>
            </a:extLst>
          </p:cNvPr>
          <p:cNvCxnSpPr>
            <a:cxnSpLocks/>
          </p:cNvCxnSpPr>
          <p:nvPr/>
        </p:nvCxnSpPr>
        <p:spPr>
          <a:xfrm>
            <a:off x="1387714" y="512064"/>
            <a:ext cx="0" cy="59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95D93EDB-1C82-0E8D-A57D-6EF5C5FEA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006"/>
          <a:stretch/>
        </p:blipFill>
        <p:spPr>
          <a:xfrm>
            <a:off x="323840" y="5776930"/>
            <a:ext cx="945555" cy="1000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B3C7877-2C6F-2229-7011-5C04F0F5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9" r="-1"/>
          <a:stretch/>
        </p:blipFill>
        <p:spPr>
          <a:xfrm>
            <a:off x="239812" y="217378"/>
            <a:ext cx="1137996" cy="1000720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EECB0496-043C-36CE-C948-09A4A0D19E78}"/>
              </a:ext>
            </a:extLst>
          </p:cNvPr>
          <p:cNvSpPr txBox="1">
            <a:spLocks/>
          </p:cNvSpPr>
          <p:nvPr/>
        </p:nvSpPr>
        <p:spPr>
          <a:xfrm>
            <a:off x="11002418" y="6149947"/>
            <a:ext cx="637374" cy="25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561190-0011-472E-9FCA-1D7032DB7E1D}" type="slidenum">
              <a:rPr lang="en-US" sz="90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pPr/>
              <a:t>9</a:t>
            </a:fld>
            <a:endParaRPr lang="en-US" sz="9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55C0E27-BDE6-4C8D-854E-FF96C996319B}"/>
              </a:ext>
            </a:extLst>
          </p:cNvPr>
          <p:cNvSpPr/>
          <p:nvPr/>
        </p:nvSpPr>
        <p:spPr>
          <a:xfrm>
            <a:off x="1484662" y="2128303"/>
            <a:ext cx="1908000" cy="900000"/>
          </a:xfrm>
          <a:prstGeom prst="roundRect">
            <a:avLst/>
          </a:prstGeom>
          <a:solidFill>
            <a:srgbClr val="004F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ENISA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5D0CA83-1784-46AA-AD1E-031FFF6BE898}"/>
              </a:ext>
            </a:extLst>
          </p:cNvPr>
          <p:cNvCxnSpPr>
            <a:cxnSpLocks/>
            <a:stCxn id="40" idx="3"/>
            <a:endCxn id="65" idx="1"/>
          </p:cNvCxnSpPr>
          <p:nvPr/>
        </p:nvCxnSpPr>
        <p:spPr>
          <a:xfrm flipV="1">
            <a:off x="3392662" y="2578302"/>
            <a:ext cx="5213399" cy="1"/>
          </a:xfrm>
          <a:prstGeom prst="line">
            <a:avLst/>
          </a:prstGeom>
          <a:noFill/>
          <a:ln w="28575" cap="flat" cmpd="sng" algn="ctr">
            <a:solidFill>
              <a:srgbClr val="004F9F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C08A1A7-225C-4F47-8BC8-76A3CA30E93A}"/>
              </a:ext>
            </a:extLst>
          </p:cNvPr>
          <p:cNvCxnSpPr>
            <a:cxnSpLocks/>
            <a:stCxn id="49" idx="3"/>
            <a:endCxn id="55" idx="1"/>
          </p:cNvCxnSpPr>
          <p:nvPr/>
        </p:nvCxnSpPr>
        <p:spPr>
          <a:xfrm flipV="1">
            <a:off x="3392662" y="4837803"/>
            <a:ext cx="2130295" cy="1"/>
          </a:xfrm>
          <a:prstGeom prst="line">
            <a:avLst/>
          </a:prstGeom>
          <a:noFill/>
          <a:ln w="28575" cap="flat" cmpd="sng" algn="ctr">
            <a:solidFill>
              <a:srgbClr val="004F9F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B8C35A6-AFD2-4991-AF0F-234A271707BD}"/>
              </a:ext>
            </a:extLst>
          </p:cNvPr>
          <p:cNvCxnSpPr>
            <a:cxnSpLocks/>
            <a:stCxn id="55" idx="3"/>
            <a:endCxn id="56" idx="1"/>
          </p:cNvCxnSpPr>
          <p:nvPr/>
        </p:nvCxnSpPr>
        <p:spPr>
          <a:xfrm flipV="1">
            <a:off x="7561077" y="4836019"/>
            <a:ext cx="979924" cy="1784"/>
          </a:xfrm>
          <a:prstGeom prst="line">
            <a:avLst/>
          </a:prstGeom>
          <a:noFill/>
          <a:ln w="28575" cap="flat" cmpd="sng" algn="ctr">
            <a:solidFill>
              <a:srgbClr val="F9B233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1935F14-B7E4-42B2-BDA6-36F7B7661826}"/>
              </a:ext>
            </a:extLst>
          </p:cNvPr>
          <p:cNvSpPr/>
          <p:nvPr/>
        </p:nvSpPr>
        <p:spPr>
          <a:xfrm>
            <a:off x="1484662" y="4387804"/>
            <a:ext cx="1908000" cy="900000"/>
          </a:xfrm>
          <a:prstGeom prst="roundRect">
            <a:avLst/>
          </a:prstGeom>
          <a:solidFill>
            <a:srgbClr val="004F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000" b="1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Planners</a:t>
            </a:r>
            <a:endParaRPr lang="en-GB" sz="2000" b="1" kern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5EF81E33-9F64-4EEE-AF51-8285656E4772}"/>
              </a:ext>
            </a:extLst>
          </p:cNvPr>
          <p:cNvSpPr/>
          <p:nvPr/>
        </p:nvSpPr>
        <p:spPr>
          <a:xfrm>
            <a:off x="5522957" y="4479754"/>
            <a:ext cx="2038120" cy="716097"/>
          </a:xfrm>
          <a:prstGeom prst="roundRect">
            <a:avLst/>
          </a:prstGeom>
          <a:solidFill>
            <a:srgbClr val="F9B2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(local) Planners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62D931BA-D014-43C4-87C0-AA8E9A341B3C}"/>
              </a:ext>
            </a:extLst>
          </p:cNvPr>
          <p:cNvSpPr/>
          <p:nvPr/>
        </p:nvSpPr>
        <p:spPr>
          <a:xfrm>
            <a:off x="8541001" y="4477970"/>
            <a:ext cx="2038120" cy="716097"/>
          </a:xfrm>
          <a:prstGeom prst="roundRect">
            <a:avLst/>
          </a:prstGeom>
          <a:solidFill>
            <a:srgbClr val="F9B2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Players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A1D327E-DA0E-4081-94AA-7C84BA462134}"/>
              </a:ext>
            </a:extLst>
          </p:cNvPr>
          <p:cNvSpPr txBox="1"/>
          <p:nvPr/>
        </p:nvSpPr>
        <p:spPr>
          <a:xfrm>
            <a:off x="3985400" y="4500814"/>
            <a:ext cx="1060557" cy="299264"/>
          </a:xfrm>
          <a:prstGeom prst="roundRect">
            <a:avLst>
              <a:gd name="adj" fmla="val 9804"/>
            </a:avLst>
          </a:prstGeom>
          <a:noFill/>
          <a:ln w="28575">
            <a:noFill/>
          </a:ln>
        </p:spPr>
        <p:txBody>
          <a:bodyPr wrap="square" lIns="108000" anchor="ctr">
            <a:noAutofit/>
          </a:bodyPr>
          <a:lstStyle/>
          <a:p>
            <a:r>
              <a:rPr lang="en-GB" sz="1100" i="1" dirty="0">
                <a:solidFill>
                  <a:srgbClr val="004F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6061FD-C7A6-421F-9849-228666B4C9BD}"/>
              </a:ext>
            </a:extLst>
          </p:cNvPr>
          <p:cNvSpPr txBox="1"/>
          <p:nvPr/>
        </p:nvSpPr>
        <p:spPr>
          <a:xfrm>
            <a:off x="5176006" y="2279039"/>
            <a:ext cx="1764163" cy="299264"/>
          </a:xfrm>
          <a:prstGeom prst="roundRect">
            <a:avLst>
              <a:gd name="adj" fmla="val 9804"/>
            </a:avLst>
          </a:prstGeom>
          <a:noFill/>
          <a:ln w="28575">
            <a:noFill/>
          </a:ln>
        </p:spPr>
        <p:txBody>
          <a:bodyPr wrap="square" lIns="108000" anchor="ctr">
            <a:noAutofit/>
          </a:bodyPr>
          <a:lstStyle/>
          <a:p>
            <a:r>
              <a:rPr lang="en-GB" sz="1200" i="1" dirty="0">
                <a:solidFill>
                  <a:srgbClr val="004F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and monitor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EFF6A17-D00F-4BA9-9E79-AF05F4301D84}"/>
              </a:ext>
            </a:extLst>
          </p:cNvPr>
          <p:cNvSpPr txBox="1"/>
          <p:nvPr/>
        </p:nvSpPr>
        <p:spPr>
          <a:xfrm>
            <a:off x="7461349" y="4508205"/>
            <a:ext cx="1060557" cy="299264"/>
          </a:xfrm>
          <a:prstGeom prst="roundRect">
            <a:avLst>
              <a:gd name="adj" fmla="val 9804"/>
            </a:avLst>
          </a:prstGeom>
          <a:noFill/>
          <a:ln w="28575">
            <a:noFill/>
          </a:ln>
        </p:spPr>
        <p:txBody>
          <a:bodyPr wrap="square" lIns="108000" anchor="ctr">
            <a:noAutofit/>
          </a:bodyPr>
          <a:lstStyle/>
          <a:p>
            <a:pPr algn="ctr"/>
            <a:r>
              <a:rPr lang="en-GB" sz="1100" i="1" dirty="0">
                <a:solidFill>
                  <a:srgbClr val="F9B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25C372-4D35-48C0-827B-38D994EACD48}"/>
              </a:ext>
            </a:extLst>
          </p:cNvPr>
          <p:cNvSpPr txBox="1">
            <a:spLocks/>
          </p:cNvSpPr>
          <p:nvPr/>
        </p:nvSpPr>
        <p:spPr>
          <a:xfrm>
            <a:off x="1541585" y="582188"/>
            <a:ext cx="9779520" cy="5365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en-US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CE24</a:t>
            </a:r>
            <a:r>
              <a:rPr kumimoji="0" lang="en-US" sz="2800" b="1" i="0" u="none" strike="noStrike" kern="1200" cap="none" spc="0" normalizeH="0" baseline="0" dirty="0">
                <a:ln>
                  <a:noFill/>
                </a:ln>
                <a:solidFill>
                  <a:srgbClr val="CB6A3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SETUP</a:t>
            </a:r>
            <a:endParaRPr lang="en-B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94C30201-D0D1-43A8-867B-AEAF15954C0C}"/>
              </a:ext>
            </a:extLst>
          </p:cNvPr>
          <p:cNvCxnSpPr>
            <a:stCxn id="40" idx="1"/>
            <a:endCxn id="49" idx="1"/>
          </p:cNvCxnSpPr>
          <p:nvPr/>
        </p:nvCxnSpPr>
        <p:spPr>
          <a:xfrm rot="10800000" flipV="1">
            <a:off x="1484662" y="2578302"/>
            <a:ext cx="12700" cy="2259501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EA07D4F-2C0A-44D6-9E3D-4E16598DB949}"/>
              </a:ext>
            </a:extLst>
          </p:cNvPr>
          <p:cNvSpPr/>
          <p:nvPr/>
        </p:nvSpPr>
        <p:spPr>
          <a:xfrm>
            <a:off x="8606061" y="2128302"/>
            <a:ext cx="1908000" cy="900000"/>
          </a:xfrm>
          <a:prstGeom prst="roundRect">
            <a:avLst/>
          </a:prstGeom>
          <a:solidFill>
            <a:srgbClr val="004F9F">
              <a:lumMod val="60000"/>
              <a:lumOff val="40000"/>
            </a:srgbClr>
          </a:solidFill>
          <a:ln w="12700" cap="flat" cmpd="sng" algn="ctr">
            <a:solidFill>
              <a:srgbClr val="004F9F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000" b="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GB" sz="2000" b="1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 solution</a:t>
            </a:r>
            <a:endParaRPr lang="en-US" sz="2000" b="1" kern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BED7B21-E0D6-46FB-9C30-B9E84ACC4809}"/>
              </a:ext>
            </a:extLst>
          </p:cNvPr>
          <p:cNvCxnSpPr>
            <a:cxnSpLocks/>
            <a:stCxn id="65" idx="2"/>
            <a:endCxn id="56" idx="0"/>
          </p:cNvCxnSpPr>
          <p:nvPr/>
        </p:nvCxnSpPr>
        <p:spPr>
          <a:xfrm>
            <a:off x="9560061" y="3028302"/>
            <a:ext cx="0" cy="1449668"/>
          </a:xfrm>
          <a:prstGeom prst="line">
            <a:avLst/>
          </a:prstGeom>
          <a:noFill/>
          <a:ln w="28575" cap="flat" cmpd="sng" algn="ctr">
            <a:solidFill>
              <a:srgbClr val="004F9F">
                <a:lumMod val="60000"/>
                <a:lumOff val="40000"/>
              </a:srgbClr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8CCAD114-CB9A-4607-B439-65EA67A3B89A}"/>
              </a:ext>
            </a:extLst>
          </p:cNvPr>
          <p:cNvSpPr txBox="1"/>
          <p:nvPr/>
        </p:nvSpPr>
        <p:spPr>
          <a:xfrm>
            <a:off x="9560061" y="3554544"/>
            <a:ext cx="1316400" cy="299264"/>
          </a:xfrm>
          <a:prstGeom prst="roundRect">
            <a:avLst>
              <a:gd name="adj" fmla="val 9804"/>
            </a:avLst>
          </a:prstGeom>
          <a:noFill/>
          <a:ln w="28575">
            <a:noFill/>
          </a:ln>
        </p:spPr>
        <p:txBody>
          <a:bodyPr wrap="square" lIns="108000" anchor="ctr">
            <a:noAutofit/>
          </a:bodyPr>
          <a:lstStyle/>
          <a:p>
            <a:r>
              <a:rPr lang="en-GB" sz="1200" i="1" dirty="0">
                <a:solidFill>
                  <a:srgbClr val="1D8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 injects</a:t>
            </a:r>
          </a:p>
        </p:txBody>
      </p:sp>
    </p:spTree>
    <p:extLst>
      <p:ext uri="{BB962C8B-B14F-4D97-AF65-F5344CB8AC3E}">
        <p14:creationId xmlns:p14="http://schemas.microsoft.com/office/powerpoint/2010/main" val="4203104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164ba13-66ff-4842-8454-532098268679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9622D64092934B9A8ADB5C08D8A6EE" ma:contentTypeVersion="2" ma:contentTypeDescription="Create a new document." ma:contentTypeScope="" ma:versionID="cb5011a0391c1b2dfcfd39f870cc5f9b">
  <xsd:schema xmlns:xsd="http://www.w3.org/2001/XMLSchema" xmlns:xs="http://www.w3.org/2001/XMLSchema" xmlns:p="http://schemas.microsoft.com/office/2006/metadata/properties" xmlns:ns2="3164ba13-66ff-4842-8454-532098268679" targetNamespace="http://schemas.microsoft.com/office/2006/metadata/properties" ma:root="true" ma:fieldsID="4d1e7c15b0152701f865e33a5f6f6f47" ns2:_="">
    <xsd:import namespace="3164ba13-66ff-4842-8454-53209826867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64ba13-66ff-4842-8454-53209826867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2EAC42-7739-43D6-8197-9C590FA8F4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39C6A5E-58FC-4B54-9D7E-86407601899F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3164ba13-66ff-4842-8454-532098268679"/>
  </ds:schemaRefs>
</ds:datastoreItem>
</file>

<file path=customXml/itemProps3.xml><?xml version="1.0" encoding="utf-8"?>
<ds:datastoreItem xmlns:ds="http://schemas.openxmlformats.org/officeDocument/2006/customXml" ds:itemID="{8300D38C-BE82-42F2-8747-A26D514713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64ba13-66ff-4842-8454-5320982686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4560</TotalTime>
  <Words>527</Words>
  <Application>Microsoft Office PowerPoint</Application>
  <PresentationFormat>Widescreen</PresentationFormat>
  <Paragraphs>118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Asap Condensed ExtraLight</vt:lpstr>
      <vt:lpstr>Calibri</vt:lpstr>
      <vt:lpstr>Calibri Light</vt:lpstr>
      <vt:lpstr>Clear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Borli, Concetta</dc:creator>
  <cp:lastModifiedBy>Konstantinos Moulinos</cp:lastModifiedBy>
  <cp:revision>122</cp:revision>
  <dcterms:created xsi:type="dcterms:W3CDTF">2023-10-30T12:52:41Z</dcterms:created>
  <dcterms:modified xsi:type="dcterms:W3CDTF">2024-09-27T07:21:05Z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0x010100729622D64092934B9A8ADB5C08D8A6EE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2023-10-30T13:16:58Z</vt:lpwstr>
  </property>
  <property fmtid="{D5CDD505-2E9C-101B-9397-08002B2CF9AE}" pid="5" name="MSIP_Label_ea60d57e-af5b-4752-ac57-3e4f28ca11dc_Method">
    <vt:lpwstr>Privileged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8cf00563-ca36-45ae-9945-0c201d7031d8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  <property fmtid="{D5CDD505-2E9C-101B-9397-08002B2CF9AE}" pid="11" name="Order">
    <vt:lpwstr>74600.0000000000</vt:lpwstr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  <property fmtid="{D5CDD505-2E9C-101B-9397-08002B2CF9AE}" pid="17" name="xd_Signature">
    <vt:lpwstr/>
  </property>
</Properties>
</file>