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9" r:id="rId1"/>
  </p:sldMasterIdLst>
  <p:notesMasterIdLst>
    <p:notesMasterId r:id="rId15"/>
  </p:notesMasterIdLst>
  <p:sldIdLst>
    <p:sldId id="447" r:id="rId2"/>
    <p:sldId id="629" r:id="rId3"/>
    <p:sldId id="819" r:id="rId4"/>
    <p:sldId id="818" r:id="rId5"/>
    <p:sldId id="823" r:id="rId6"/>
    <p:sldId id="758" r:id="rId7"/>
    <p:sldId id="808" r:id="rId8"/>
    <p:sldId id="816" r:id="rId9"/>
    <p:sldId id="824" r:id="rId10"/>
    <p:sldId id="825" r:id="rId11"/>
    <p:sldId id="820" r:id="rId12"/>
    <p:sldId id="761" r:id="rId13"/>
    <p:sldId id="63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B1E196BA-F4C1-FF46-B6A6-9D2E16EC40B4}">
          <p14:sldIdLst>
            <p14:sldId id="447"/>
            <p14:sldId id="629"/>
            <p14:sldId id="819"/>
          </p14:sldIdLst>
        </p14:section>
        <p14:section name="Recent Threat Landscape Developments" id="{1F87C388-DAC8-AF42-A7A1-0A969C18ED77}">
          <p14:sldIdLst>
            <p14:sldId id="818"/>
            <p14:sldId id="823"/>
          </p14:sldIdLst>
        </p14:section>
        <p14:section name="CrowdStrike Incident" id="{1FC8A19B-EC59-1E4F-A98E-D85BA48F4351}">
          <p14:sldIdLst>
            <p14:sldId id="758"/>
            <p14:sldId id="808"/>
            <p14:sldId id="816"/>
            <p14:sldId id="824"/>
            <p14:sldId id="825"/>
          </p14:sldIdLst>
        </p14:section>
        <p14:section name="Final Remarks" id="{209ED643-739E-1648-AC5D-E3D6C1DC35FF}">
          <p14:sldIdLst>
            <p14:sldId id="820"/>
            <p14:sldId id="761"/>
            <p14:sldId id="63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D89AB20-6E7B-265C-BE75-FF37D6B50FD8}" name="Andreas Sfakianakis" initials="AS" userId="S::andreas.sfakianakis@sandgroup.eu::1cdc99bf-ad70-4b5e-9b70-5feb92d1433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as Sfakianakis" initials="AS" lastIdx="18" clrIdx="0">
    <p:extLst>
      <p:ext uri="{19B8F6BF-5375-455C-9EA6-DF929625EA0E}">
        <p15:presenceInfo xmlns:p15="http://schemas.microsoft.com/office/powerpoint/2012/main" userId="979d08903dd20b4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56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27" autoAdjust="0"/>
    <p:restoredTop sz="69259" autoAdjust="0"/>
  </p:normalViewPr>
  <p:slideViewPr>
    <p:cSldViewPr snapToGrid="0" snapToObjects="1">
      <p:cViewPr varScale="1">
        <p:scale>
          <a:sx n="51" d="100"/>
          <a:sy n="51" d="100"/>
        </p:scale>
        <p:origin x="109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73" d="100"/>
          <a:sy n="73" d="100"/>
        </p:scale>
        <p:origin x="3560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jp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2AA7A8-85E3-48CF-8748-947C0EFAB511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5B363FF2-3B05-4AB7-9FE1-4A31C1273C2F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800" dirty="0"/>
            <a:t>Energy Sector </a:t>
          </a:r>
          <a:br>
            <a:rPr lang="en-US" sz="2800" dirty="0"/>
          </a:br>
          <a:r>
            <a:rPr lang="en-US" sz="2800" dirty="0"/>
            <a:t>Threat Landscape Update</a:t>
          </a:r>
        </a:p>
      </dgm:t>
    </dgm:pt>
    <dgm:pt modelId="{AAB839CD-E065-4396-8D66-584BEFBB02C4}" type="parTrans" cxnId="{098A1AA9-60F2-40E9-AD36-7A4F6AE3F3F7}">
      <dgm:prSet/>
      <dgm:spPr/>
      <dgm:t>
        <a:bodyPr/>
        <a:lstStyle/>
        <a:p>
          <a:endParaRPr lang="en-US"/>
        </a:p>
      </dgm:t>
    </dgm:pt>
    <dgm:pt modelId="{F1D9F851-002E-4B8E-B385-BD641945C3AD}" type="sibTrans" cxnId="{098A1AA9-60F2-40E9-AD36-7A4F6AE3F3F7}">
      <dgm:prSet/>
      <dgm:spPr/>
      <dgm:t>
        <a:bodyPr/>
        <a:lstStyle/>
        <a:p>
          <a:endParaRPr lang="en-US"/>
        </a:p>
      </dgm:t>
    </dgm:pt>
    <dgm:pt modelId="{9D8DC622-D35F-4FE0-8198-E043403C525B}">
      <dgm:prSet custT="1"/>
      <dgm:spPr/>
      <dgm:t>
        <a:bodyPr/>
        <a:lstStyle/>
        <a:p>
          <a:pPr algn="ctr">
            <a:lnSpc>
              <a:spcPct val="100000"/>
            </a:lnSpc>
          </a:pPr>
          <a:r>
            <a:rPr lang="en-US" sz="2800" dirty="0"/>
            <a:t>CrowdStrike Outage</a:t>
          </a:r>
        </a:p>
      </dgm:t>
    </dgm:pt>
    <dgm:pt modelId="{1AA30667-C313-4C14-9A2B-7333A8AA8FD5}" type="parTrans" cxnId="{0DA4ED0E-0EFA-43CE-B84C-4C3716471EF6}">
      <dgm:prSet/>
      <dgm:spPr/>
      <dgm:t>
        <a:bodyPr/>
        <a:lstStyle/>
        <a:p>
          <a:endParaRPr lang="en-US"/>
        </a:p>
      </dgm:t>
    </dgm:pt>
    <dgm:pt modelId="{95DE1FBC-09F3-4AD1-A8E6-84A938AB5476}" type="sibTrans" cxnId="{0DA4ED0E-0EFA-43CE-B84C-4C3716471EF6}">
      <dgm:prSet/>
      <dgm:spPr/>
      <dgm:t>
        <a:bodyPr/>
        <a:lstStyle/>
        <a:p>
          <a:endParaRPr lang="en-US"/>
        </a:p>
      </dgm:t>
    </dgm:pt>
    <dgm:pt modelId="{3BEF3AA1-1649-4F2E-B5B1-6D56E85811C6}" type="pres">
      <dgm:prSet presAssocID="{A42AA7A8-85E3-48CF-8748-947C0EFAB511}" presName="root" presStyleCnt="0">
        <dgm:presLayoutVars>
          <dgm:dir/>
          <dgm:resizeHandles val="exact"/>
        </dgm:presLayoutVars>
      </dgm:prSet>
      <dgm:spPr/>
    </dgm:pt>
    <dgm:pt modelId="{22B0CEC5-9AC4-461B-8DD5-4A3F6EB55D63}" type="pres">
      <dgm:prSet presAssocID="{5B363FF2-3B05-4AB7-9FE1-4A31C1273C2F}" presName="compNode" presStyleCnt="0"/>
      <dgm:spPr/>
    </dgm:pt>
    <dgm:pt modelId="{99A97305-8D89-4565-9D39-6429D71170DC}" type="pres">
      <dgm:prSet presAssocID="{5B363FF2-3B05-4AB7-9FE1-4A31C1273C2F}" presName="iconRect" presStyleLbl="node1" presStyleIdx="0" presStyleCnt="2" custScaleX="155436" custScaleY="138400" custLinFactX="100000" custLinFactNeighborX="160271" custLinFactNeighborY="163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</dgm:pt>
    <dgm:pt modelId="{5FC2041B-97D8-40F7-B5E2-939DFF88D30F}" type="pres">
      <dgm:prSet presAssocID="{5B363FF2-3B05-4AB7-9FE1-4A31C1273C2F}" presName="spaceRect" presStyleCnt="0"/>
      <dgm:spPr/>
    </dgm:pt>
    <dgm:pt modelId="{2C77DB36-590C-432F-9345-4A67252B5B07}" type="pres">
      <dgm:prSet presAssocID="{5B363FF2-3B05-4AB7-9FE1-4A31C1273C2F}" presName="textRect" presStyleLbl="revTx" presStyleIdx="0" presStyleCnt="2" custLinFactNeighborY="18035">
        <dgm:presLayoutVars>
          <dgm:chMax val="1"/>
          <dgm:chPref val="1"/>
        </dgm:presLayoutVars>
      </dgm:prSet>
      <dgm:spPr/>
    </dgm:pt>
    <dgm:pt modelId="{F4642D04-65A3-4A01-8C69-40C1DE88AB78}" type="pres">
      <dgm:prSet presAssocID="{F1D9F851-002E-4B8E-B385-BD641945C3AD}" presName="sibTrans" presStyleCnt="0"/>
      <dgm:spPr/>
    </dgm:pt>
    <dgm:pt modelId="{F54A1824-3319-4294-B8CE-5BFB99F87F78}" type="pres">
      <dgm:prSet presAssocID="{9D8DC622-D35F-4FE0-8198-E043403C525B}" presName="compNode" presStyleCnt="0"/>
      <dgm:spPr/>
    </dgm:pt>
    <dgm:pt modelId="{E24E967E-27CD-4F56-8D83-960481A1AF24}" type="pres">
      <dgm:prSet presAssocID="{9D8DC622-D35F-4FE0-8198-E043403C525B}" presName="iconRect" presStyleLbl="node1" presStyleIdx="1" presStyleCnt="2" custScaleX="155324" custScaleY="112888" custLinFactX="-100000" custLinFactNeighborX="-160954" custLinFactNeighborY="5451"/>
      <dgm:spPr>
        <a:blipFill>
          <a:blip xmlns:r="http://schemas.openxmlformats.org/officeDocument/2006/relationships" r:embed="rId2"/>
          <a:srcRect/>
          <a:stretch>
            <a:fillRect l="-39000" r="-39000"/>
          </a:stretch>
        </a:blipFill>
        <a:ln>
          <a:noFill/>
        </a:ln>
      </dgm:spPr>
    </dgm:pt>
    <dgm:pt modelId="{B690E57C-99BF-40E8-B7CB-290448779B32}" type="pres">
      <dgm:prSet presAssocID="{9D8DC622-D35F-4FE0-8198-E043403C525B}" presName="spaceRect" presStyleCnt="0"/>
      <dgm:spPr/>
    </dgm:pt>
    <dgm:pt modelId="{51710ABA-97F1-4093-AFF8-443394713782}" type="pres">
      <dgm:prSet presAssocID="{9D8DC622-D35F-4FE0-8198-E043403C525B}" presName="textRect" presStyleLbl="revTx" presStyleIdx="1" presStyleCnt="2" custLinFactNeighborY="49630">
        <dgm:presLayoutVars>
          <dgm:chMax val="1"/>
          <dgm:chPref val="1"/>
        </dgm:presLayoutVars>
      </dgm:prSet>
      <dgm:spPr/>
    </dgm:pt>
  </dgm:ptLst>
  <dgm:cxnLst>
    <dgm:cxn modelId="{0DA4ED0E-0EFA-43CE-B84C-4C3716471EF6}" srcId="{A42AA7A8-85E3-48CF-8748-947C0EFAB511}" destId="{9D8DC622-D35F-4FE0-8198-E043403C525B}" srcOrd="1" destOrd="0" parTransId="{1AA30667-C313-4C14-9A2B-7333A8AA8FD5}" sibTransId="{95DE1FBC-09F3-4AD1-A8E6-84A938AB5476}"/>
    <dgm:cxn modelId="{942A0E62-93D7-4337-857C-06A5EB11EF60}" type="presOf" srcId="{9D8DC622-D35F-4FE0-8198-E043403C525B}" destId="{51710ABA-97F1-4093-AFF8-443394713782}" srcOrd="0" destOrd="0" presId="urn:microsoft.com/office/officeart/2018/2/layout/IconLabelList"/>
    <dgm:cxn modelId="{8CD87446-6FFD-4C03-BFC1-7106D5A49B96}" type="presOf" srcId="{A42AA7A8-85E3-48CF-8748-947C0EFAB511}" destId="{3BEF3AA1-1649-4F2E-B5B1-6D56E85811C6}" srcOrd="0" destOrd="0" presId="urn:microsoft.com/office/officeart/2018/2/layout/IconLabelList"/>
    <dgm:cxn modelId="{098A1AA9-60F2-40E9-AD36-7A4F6AE3F3F7}" srcId="{A42AA7A8-85E3-48CF-8748-947C0EFAB511}" destId="{5B363FF2-3B05-4AB7-9FE1-4A31C1273C2F}" srcOrd="0" destOrd="0" parTransId="{AAB839CD-E065-4396-8D66-584BEFBB02C4}" sibTransId="{F1D9F851-002E-4B8E-B385-BD641945C3AD}"/>
    <dgm:cxn modelId="{93AD41AB-8101-4EB1-8525-98DB678CF63A}" type="presOf" srcId="{5B363FF2-3B05-4AB7-9FE1-4A31C1273C2F}" destId="{2C77DB36-590C-432F-9345-4A67252B5B07}" srcOrd="0" destOrd="0" presId="urn:microsoft.com/office/officeart/2018/2/layout/IconLabelList"/>
    <dgm:cxn modelId="{5AFE2C08-301C-4AF0-9C54-954AD9C1DF59}" type="presParOf" srcId="{3BEF3AA1-1649-4F2E-B5B1-6D56E85811C6}" destId="{22B0CEC5-9AC4-461B-8DD5-4A3F6EB55D63}" srcOrd="0" destOrd="0" presId="urn:microsoft.com/office/officeart/2018/2/layout/IconLabelList"/>
    <dgm:cxn modelId="{A5160166-90C6-4ADF-8EA6-D9C222FC6620}" type="presParOf" srcId="{22B0CEC5-9AC4-461B-8DD5-4A3F6EB55D63}" destId="{99A97305-8D89-4565-9D39-6429D71170DC}" srcOrd="0" destOrd="0" presId="urn:microsoft.com/office/officeart/2018/2/layout/IconLabelList"/>
    <dgm:cxn modelId="{8AB7C63D-289F-419F-8AC9-324A889E7DA3}" type="presParOf" srcId="{22B0CEC5-9AC4-461B-8DD5-4A3F6EB55D63}" destId="{5FC2041B-97D8-40F7-B5E2-939DFF88D30F}" srcOrd="1" destOrd="0" presId="urn:microsoft.com/office/officeart/2018/2/layout/IconLabelList"/>
    <dgm:cxn modelId="{B7D0E072-4A43-4CC6-94AB-355D252CF4DD}" type="presParOf" srcId="{22B0CEC5-9AC4-461B-8DD5-4A3F6EB55D63}" destId="{2C77DB36-590C-432F-9345-4A67252B5B07}" srcOrd="2" destOrd="0" presId="urn:microsoft.com/office/officeart/2018/2/layout/IconLabelList"/>
    <dgm:cxn modelId="{46E52387-7793-465B-B755-BEAEEBEEC0F2}" type="presParOf" srcId="{3BEF3AA1-1649-4F2E-B5B1-6D56E85811C6}" destId="{F4642D04-65A3-4A01-8C69-40C1DE88AB78}" srcOrd="1" destOrd="0" presId="urn:microsoft.com/office/officeart/2018/2/layout/IconLabelList"/>
    <dgm:cxn modelId="{854A6304-7C40-425D-81F5-D1927A5E8F6E}" type="presParOf" srcId="{3BEF3AA1-1649-4F2E-B5B1-6D56E85811C6}" destId="{F54A1824-3319-4294-B8CE-5BFB99F87F78}" srcOrd="2" destOrd="0" presId="urn:microsoft.com/office/officeart/2018/2/layout/IconLabelList"/>
    <dgm:cxn modelId="{A8E39627-7394-42CB-9F09-002BA6063001}" type="presParOf" srcId="{F54A1824-3319-4294-B8CE-5BFB99F87F78}" destId="{E24E967E-27CD-4F56-8D83-960481A1AF24}" srcOrd="0" destOrd="0" presId="urn:microsoft.com/office/officeart/2018/2/layout/IconLabelList"/>
    <dgm:cxn modelId="{D32AF6AF-B003-4AEE-ADD1-940D7C31FA2B}" type="presParOf" srcId="{F54A1824-3319-4294-B8CE-5BFB99F87F78}" destId="{B690E57C-99BF-40E8-B7CB-290448779B32}" srcOrd="1" destOrd="0" presId="urn:microsoft.com/office/officeart/2018/2/layout/IconLabelList"/>
    <dgm:cxn modelId="{D99BDC9B-F4DF-4289-BCF6-CAECFCD0CD87}" type="presParOf" srcId="{F54A1824-3319-4294-B8CE-5BFB99F87F78}" destId="{51710ABA-97F1-4093-AFF8-443394713782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4F0C30-B09A-4B69-A4A6-6A4BA6A4DF50}" type="doc">
      <dgm:prSet loTypeId="urn:microsoft.com/office/officeart/2005/8/layout/hProcess11" loCatId="process" qsTypeId="urn:microsoft.com/office/officeart/2005/8/quickstyle/simple2" qsCatId="simple" csTypeId="urn:microsoft.com/office/officeart/2005/8/colors/accent1_2" csCatId="accent1" phldr="1"/>
      <dgm:spPr/>
    </dgm:pt>
    <dgm:pt modelId="{53D9BE22-F1F9-4DAE-AF4C-036688CB577A}">
      <dgm:prSet phldrT="[Text]" custT="1"/>
      <dgm:spPr/>
      <dgm:t>
        <a:bodyPr/>
        <a:lstStyle/>
        <a:p>
          <a:r>
            <a:rPr lang="en-GB" sz="1800" b="1" u="sng" dirty="0"/>
            <a:t>19 July</a:t>
          </a:r>
          <a:br>
            <a:rPr lang="en-GB" sz="1500" dirty="0"/>
          </a:br>
          <a:r>
            <a:rPr lang="en-GB" sz="1500" dirty="0"/>
            <a:t>Config file sent to CS sensors</a:t>
          </a:r>
        </a:p>
      </dgm:t>
    </dgm:pt>
    <dgm:pt modelId="{6C0AA018-6555-4F9C-8018-328670414215}" type="parTrans" cxnId="{45395FC0-1A1D-4B85-BFE7-022FF384B33B}">
      <dgm:prSet/>
      <dgm:spPr/>
      <dgm:t>
        <a:bodyPr/>
        <a:lstStyle/>
        <a:p>
          <a:endParaRPr lang="en-GB"/>
        </a:p>
      </dgm:t>
    </dgm:pt>
    <dgm:pt modelId="{1EB7FAF2-FF7F-4F7C-9E1C-1ABBAD093A12}" type="sibTrans" cxnId="{45395FC0-1A1D-4B85-BFE7-022FF384B33B}">
      <dgm:prSet/>
      <dgm:spPr/>
      <dgm:t>
        <a:bodyPr/>
        <a:lstStyle/>
        <a:p>
          <a:endParaRPr lang="en-GB"/>
        </a:p>
      </dgm:t>
    </dgm:pt>
    <dgm:pt modelId="{7CF36CAE-41AA-4164-9C31-D8CD9C891A89}">
      <dgm:prSet phldrT="[Text]" custT="1"/>
      <dgm:spPr/>
      <dgm:t>
        <a:bodyPr/>
        <a:lstStyle/>
        <a:p>
          <a:r>
            <a:rPr lang="en-GB" sz="1800" b="1" u="sng" dirty="0"/>
            <a:t>29 July</a:t>
          </a:r>
          <a:br>
            <a:rPr lang="en-GB" sz="1500" dirty="0"/>
          </a:br>
          <a:r>
            <a:rPr lang="en-GB" sz="1500" dirty="0"/>
            <a:t>99% of impacted systems were restored</a:t>
          </a:r>
        </a:p>
      </dgm:t>
    </dgm:pt>
    <dgm:pt modelId="{BBCFFF7B-B7F3-46B2-864E-2861A80B5C8A}" type="parTrans" cxnId="{67C5C1A3-E020-406A-8B1B-2807B59A3572}">
      <dgm:prSet/>
      <dgm:spPr/>
      <dgm:t>
        <a:bodyPr/>
        <a:lstStyle/>
        <a:p>
          <a:endParaRPr lang="en-GB"/>
        </a:p>
      </dgm:t>
    </dgm:pt>
    <dgm:pt modelId="{EDB15600-3CBE-437C-9CBD-189F6E31AC0A}" type="sibTrans" cxnId="{67C5C1A3-E020-406A-8B1B-2807B59A3572}">
      <dgm:prSet/>
      <dgm:spPr/>
      <dgm:t>
        <a:bodyPr/>
        <a:lstStyle/>
        <a:p>
          <a:endParaRPr lang="en-GB"/>
        </a:p>
      </dgm:t>
    </dgm:pt>
    <dgm:pt modelId="{E35CEA10-4192-4B0C-9AB3-B8B1887A0AE1}">
      <dgm:prSet phldrT="[Text]" custT="1"/>
      <dgm:spPr/>
      <dgm:t>
        <a:bodyPr/>
        <a:lstStyle/>
        <a:p>
          <a:r>
            <a:rPr lang="en-GB" sz="1800" b="1" u="sng" dirty="0"/>
            <a:t>25 September</a:t>
          </a:r>
          <a:br>
            <a:rPr lang="en-GB" sz="1500" dirty="0"/>
          </a:br>
          <a:r>
            <a:rPr lang="en-GB" sz="1500" dirty="0"/>
            <a:t>CS testimony to congress</a:t>
          </a:r>
        </a:p>
      </dgm:t>
    </dgm:pt>
    <dgm:pt modelId="{0F21B604-938E-466A-B639-77DC87AE0FBD}" type="parTrans" cxnId="{3B2433B5-08C6-40D6-A06C-E3B436E77377}">
      <dgm:prSet/>
      <dgm:spPr/>
      <dgm:t>
        <a:bodyPr/>
        <a:lstStyle/>
        <a:p>
          <a:endParaRPr lang="en-GB"/>
        </a:p>
      </dgm:t>
    </dgm:pt>
    <dgm:pt modelId="{D81DC7F9-346A-4EE7-B842-1C29F4E4D76A}" type="sibTrans" cxnId="{3B2433B5-08C6-40D6-A06C-E3B436E77377}">
      <dgm:prSet/>
      <dgm:spPr/>
      <dgm:t>
        <a:bodyPr/>
        <a:lstStyle/>
        <a:p>
          <a:endParaRPr lang="en-GB"/>
        </a:p>
      </dgm:t>
    </dgm:pt>
    <dgm:pt modelId="{50203A7E-29E7-4D07-8627-6A85432AD59E}">
      <dgm:prSet phldrT="[Text]" custT="1"/>
      <dgm:spPr/>
      <dgm:t>
        <a:bodyPr/>
        <a:lstStyle/>
        <a:p>
          <a:r>
            <a:rPr lang="en-GB" sz="1800" b="1" u="sng" dirty="0"/>
            <a:t>22 July</a:t>
          </a:r>
          <a:br>
            <a:rPr lang="en-GB" sz="1500" dirty="0"/>
          </a:br>
          <a:r>
            <a:rPr lang="en-GB" sz="1500" dirty="0"/>
            <a:t>SEC Form </a:t>
          </a:r>
          <a:br>
            <a:rPr lang="en-GB" sz="1500" dirty="0"/>
          </a:br>
          <a:r>
            <a:rPr lang="en-GB" sz="1500" dirty="0"/>
            <a:t>8-K</a:t>
          </a:r>
        </a:p>
      </dgm:t>
    </dgm:pt>
    <dgm:pt modelId="{F95E737E-17A8-435C-892D-2428CBEB82D3}" type="parTrans" cxnId="{D606D637-3833-458F-8306-C764DE2AF4B7}">
      <dgm:prSet/>
      <dgm:spPr/>
      <dgm:t>
        <a:bodyPr/>
        <a:lstStyle/>
        <a:p>
          <a:endParaRPr lang="en-GB"/>
        </a:p>
      </dgm:t>
    </dgm:pt>
    <dgm:pt modelId="{F1762E5D-4697-433F-A597-DE65D508B8D7}" type="sibTrans" cxnId="{D606D637-3833-458F-8306-C764DE2AF4B7}">
      <dgm:prSet/>
      <dgm:spPr/>
      <dgm:t>
        <a:bodyPr/>
        <a:lstStyle/>
        <a:p>
          <a:endParaRPr lang="en-GB"/>
        </a:p>
      </dgm:t>
    </dgm:pt>
    <dgm:pt modelId="{D84864A6-0AD2-46D4-A396-CD15A3A62BC7}">
      <dgm:prSet phldrT="[Text]" custT="1"/>
      <dgm:spPr/>
      <dgm:t>
        <a:bodyPr/>
        <a:lstStyle/>
        <a:p>
          <a:r>
            <a:rPr lang="en-GB" sz="1800" b="1" u="sng" dirty="0"/>
            <a:t>25 July</a:t>
          </a:r>
          <a:r>
            <a:rPr lang="en-GB" sz="1800" u="sng" dirty="0"/>
            <a:t> </a:t>
          </a:r>
          <a:r>
            <a:rPr lang="en-GB" sz="1500" dirty="0"/>
            <a:t>Preliminary analysis report</a:t>
          </a:r>
        </a:p>
      </dgm:t>
    </dgm:pt>
    <dgm:pt modelId="{030F0BF6-75E2-48E8-ABCE-DD5DEA4967A8}" type="parTrans" cxnId="{7FE854BD-9C2B-44E6-9E13-DBB179AE76D2}">
      <dgm:prSet/>
      <dgm:spPr/>
      <dgm:t>
        <a:bodyPr/>
        <a:lstStyle/>
        <a:p>
          <a:endParaRPr lang="en-GB"/>
        </a:p>
      </dgm:t>
    </dgm:pt>
    <dgm:pt modelId="{2C43FDDE-814D-499A-BD9F-4B8C453EE15E}" type="sibTrans" cxnId="{7FE854BD-9C2B-44E6-9E13-DBB179AE76D2}">
      <dgm:prSet/>
      <dgm:spPr/>
      <dgm:t>
        <a:bodyPr/>
        <a:lstStyle/>
        <a:p>
          <a:endParaRPr lang="en-GB"/>
        </a:p>
      </dgm:t>
    </dgm:pt>
    <dgm:pt modelId="{FC503659-ECEA-41AE-92DA-47BC8BE41A58}">
      <dgm:prSet phldrT="[Text]" custT="1"/>
      <dgm:spPr/>
      <dgm:t>
        <a:bodyPr/>
        <a:lstStyle/>
        <a:p>
          <a:r>
            <a:rPr lang="en-GB" sz="1800" b="1" u="sng" dirty="0"/>
            <a:t>6 August</a:t>
          </a:r>
          <a:br>
            <a:rPr lang="en-GB" sz="1500" dirty="0"/>
          </a:br>
          <a:r>
            <a:rPr lang="en-GB" sz="1500" dirty="0"/>
            <a:t>Official analysis report</a:t>
          </a:r>
        </a:p>
      </dgm:t>
    </dgm:pt>
    <dgm:pt modelId="{D8336626-114E-4CCA-8665-6D7DE273492E}" type="parTrans" cxnId="{3E5BEF8B-27F4-4B10-A11A-4FC74DF2FF82}">
      <dgm:prSet/>
      <dgm:spPr/>
      <dgm:t>
        <a:bodyPr/>
        <a:lstStyle/>
        <a:p>
          <a:endParaRPr lang="en-GB"/>
        </a:p>
      </dgm:t>
    </dgm:pt>
    <dgm:pt modelId="{C4D1B7BD-366E-4822-85D1-0D95F638D715}" type="sibTrans" cxnId="{3E5BEF8B-27F4-4B10-A11A-4FC74DF2FF82}">
      <dgm:prSet/>
      <dgm:spPr/>
      <dgm:t>
        <a:bodyPr/>
        <a:lstStyle/>
        <a:p>
          <a:endParaRPr lang="en-GB"/>
        </a:p>
      </dgm:t>
    </dgm:pt>
    <dgm:pt modelId="{6B4F5E12-AEAF-4828-9B89-912795226080}">
      <dgm:prSet phldrT="[Text]" custT="1"/>
      <dgm:spPr/>
      <dgm:t>
        <a:bodyPr/>
        <a:lstStyle/>
        <a:p>
          <a:r>
            <a:rPr lang="en-GB" sz="1800" b="1" u="sng" dirty="0"/>
            <a:t>19 July </a:t>
          </a:r>
          <a:br>
            <a:rPr lang="en-GB" sz="1500" dirty="0"/>
          </a:br>
          <a:r>
            <a:rPr lang="en-GB" sz="1500" dirty="0"/>
            <a:t>8.5 million Windows systems impacted</a:t>
          </a:r>
        </a:p>
      </dgm:t>
    </dgm:pt>
    <dgm:pt modelId="{30521E26-0123-4644-AB4E-84358FD9B9BC}" type="parTrans" cxnId="{A6F73B4F-1BCF-49BB-9F90-C096AAADC8E9}">
      <dgm:prSet/>
      <dgm:spPr/>
      <dgm:t>
        <a:bodyPr/>
        <a:lstStyle/>
        <a:p>
          <a:endParaRPr lang="en-GB"/>
        </a:p>
      </dgm:t>
    </dgm:pt>
    <dgm:pt modelId="{1637DBD5-85D2-4BC2-92C2-732A31976E78}" type="sibTrans" cxnId="{A6F73B4F-1BCF-49BB-9F90-C096AAADC8E9}">
      <dgm:prSet/>
      <dgm:spPr/>
      <dgm:t>
        <a:bodyPr/>
        <a:lstStyle/>
        <a:p>
          <a:endParaRPr lang="en-GB"/>
        </a:p>
      </dgm:t>
    </dgm:pt>
    <dgm:pt modelId="{31696A18-1DB5-45B1-A9EF-6993DA8D5756}">
      <dgm:prSet phldrT="[Text]" custT="1"/>
      <dgm:spPr/>
      <dgm:t>
        <a:bodyPr/>
        <a:lstStyle/>
        <a:p>
          <a:r>
            <a:rPr lang="en-GB" sz="1800" b="1" u="sng" dirty="0"/>
            <a:t>20 July </a:t>
          </a:r>
          <a:br>
            <a:rPr lang="en-GB" sz="1500" dirty="0"/>
          </a:br>
          <a:r>
            <a:rPr lang="en-GB" sz="1500" dirty="0"/>
            <a:t>90% of impacted systems were restored </a:t>
          </a:r>
        </a:p>
      </dgm:t>
    </dgm:pt>
    <dgm:pt modelId="{9924E4FE-B8EC-4C4E-952F-E96C08BDF7B0}" type="parTrans" cxnId="{CE24ED06-EE1D-4558-B710-3CAA2F558900}">
      <dgm:prSet/>
      <dgm:spPr/>
      <dgm:t>
        <a:bodyPr/>
        <a:lstStyle/>
        <a:p>
          <a:endParaRPr lang="en-GB"/>
        </a:p>
      </dgm:t>
    </dgm:pt>
    <dgm:pt modelId="{B9ADB7F2-7975-40A2-BE2F-4257D2E4E8AA}" type="sibTrans" cxnId="{CE24ED06-EE1D-4558-B710-3CAA2F558900}">
      <dgm:prSet/>
      <dgm:spPr/>
      <dgm:t>
        <a:bodyPr/>
        <a:lstStyle/>
        <a:p>
          <a:endParaRPr lang="en-GB"/>
        </a:p>
      </dgm:t>
    </dgm:pt>
    <dgm:pt modelId="{43C8F698-82D9-4C9E-968C-7D16EEB596F0}" type="pres">
      <dgm:prSet presAssocID="{4D4F0C30-B09A-4B69-A4A6-6A4BA6A4DF50}" presName="Name0" presStyleCnt="0">
        <dgm:presLayoutVars>
          <dgm:dir/>
          <dgm:resizeHandles val="exact"/>
        </dgm:presLayoutVars>
      </dgm:prSet>
      <dgm:spPr/>
    </dgm:pt>
    <dgm:pt modelId="{84B50D32-056B-47F7-A175-73DDAF3B57D4}" type="pres">
      <dgm:prSet presAssocID="{4D4F0C30-B09A-4B69-A4A6-6A4BA6A4DF50}" presName="arrow" presStyleLbl="bgShp" presStyleIdx="0" presStyleCnt="1"/>
      <dgm:spPr/>
    </dgm:pt>
    <dgm:pt modelId="{0FA288F1-A255-4D03-B720-64E85340DDED}" type="pres">
      <dgm:prSet presAssocID="{4D4F0C30-B09A-4B69-A4A6-6A4BA6A4DF50}" presName="points" presStyleCnt="0"/>
      <dgm:spPr/>
    </dgm:pt>
    <dgm:pt modelId="{ED03AADA-CE55-4D4B-A80E-52FE96C30FCE}" type="pres">
      <dgm:prSet presAssocID="{53D9BE22-F1F9-4DAE-AF4C-036688CB577A}" presName="compositeA" presStyleCnt="0"/>
      <dgm:spPr/>
    </dgm:pt>
    <dgm:pt modelId="{58883BF5-028A-4FA2-A779-34B243B163AA}" type="pres">
      <dgm:prSet presAssocID="{53D9BE22-F1F9-4DAE-AF4C-036688CB577A}" presName="textA" presStyleLbl="revTx" presStyleIdx="0" presStyleCnt="8" custScaleX="136252">
        <dgm:presLayoutVars>
          <dgm:bulletEnabled val="1"/>
        </dgm:presLayoutVars>
      </dgm:prSet>
      <dgm:spPr/>
    </dgm:pt>
    <dgm:pt modelId="{2922F161-8F75-4AF1-96BE-178CCF438399}" type="pres">
      <dgm:prSet presAssocID="{53D9BE22-F1F9-4DAE-AF4C-036688CB577A}" presName="circleA" presStyleLbl="node1" presStyleIdx="0" presStyleCnt="8"/>
      <dgm:spPr/>
    </dgm:pt>
    <dgm:pt modelId="{25E79AFA-7476-4612-8120-6B27FB06AC5E}" type="pres">
      <dgm:prSet presAssocID="{53D9BE22-F1F9-4DAE-AF4C-036688CB577A}" presName="spaceA" presStyleCnt="0"/>
      <dgm:spPr/>
    </dgm:pt>
    <dgm:pt modelId="{3756EBA6-A30A-4A29-8519-EB7E45604FC3}" type="pres">
      <dgm:prSet presAssocID="{1EB7FAF2-FF7F-4F7C-9E1C-1ABBAD093A12}" presName="space" presStyleCnt="0"/>
      <dgm:spPr/>
    </dgm:pt>
    <dgm:pt modelId="{FB2B3C04-7262-4C73-B2AA-0E723C9799BE}" type="pres">
      <dgm:prSet presAssocID="{6B4F5E12-AEAF-4828-9B89-912795226080}" presName="compositeB" presStyleCnt="0"/>
      <dgm:spPr/>
    </dgm:pt>
    <dgm:pt modelId="{193EFD30-7D85-49EF-992C-32EADA400256}" type="pres">
      <dgm:prSet presAssocID="{6B4F5E12-AEAF-4828-9B89-912795226080}" presName="textB" presStyleLbl="revTx" presStyleIdx="1" presStyleCnt="8" custScaleX="152416">
        <dgm:presLayoutVars>
          <dgm:bulletEnabled val="1"/>
        </dgm:presLayoutVars>
      </dgm:prSet>
      <dgm:spPr/>
    </dgm:pt>
    <dgm:pt modelId="{ABDF7AA1-AAFB-4657-B151-7E5CBF418764}" type="pres">
      <dgm:prSet presAssocID="{6B4F5E12-AEAF-4828-9B89-912795226080}" presName="circleB" presStyleLbl="node1" presStyleIdx="1" presStyleCnt="8"/>
      <dgm:spPr/>
    </dgm:pt>
    <dgm:pt modelId="{75943174-86B8-48A6-87B9-3F70A35341E0}" type="pres">
      <dgm:prSet presAssocID="{6B4F5E12-AEAF-4828-9B89-912795226080}" presName="spaceB" presStyleCnt="0"/>
      <dgm:spPr/>
    </dgm:pt>
    <dgm:pt modelId="{5D4F8824-20F8-4DD1-8C11-08BFEA256813}" type="pres">
      <dgm:prSet presAssocID="{1637DBD5-85D2-4BC2-92C2-732A31976E78}" presName="space" presStyleCnt="0"/>
      <dgm:spPr/>
    </dgm:pt>
    <dgm:pt modelId="{5C1D91C6-2C5C-4607-89BC-4D140DCD2835}" type="pres">
      <dgm:prSet presAssocID="{31696A18-1DB5-45B1-A9EF-6993DA8D5756}" presName="compositeA" presStyleCnt="0"/>
      <dgm:spPr/>
    </dgm:pt>
    <dgm:pt modelId="{4A6FB8D2-D427-4035-8AA9-BD1B2F6C7122}" type="pres">
      <dgm:prSet presAssocID="{31696A18-1DB5-45B1-A9EF-6993DA8D5756}" presName="textA" presStyleLbl="revTx" presStyleIdx="2" presStyleCnt="8" custScaleX="143334">
        <dgm:presLayoutVars>
          <dgm:bulletEnabled val="1"/>
        </dgm:presLayoutVars>
      </dgm:prSet>
      <dgm:spPr/>
    </dgm:pt>
    <dgm:pt modelId="{37618874-6156-4152-8F8A-98B406A8528A}" type="pres">
      <dgm:prSet presAssocID="{31696A18-1DB5-45B1-A9EF-6993DA8D5756}" presName="circleA" presStyleLbl="node1" presStyleIdx="2" presStyleCnt="8"/>
      <dgm:spPr/>
    </dgm:pt>
    <dgm:pt modelId="{5059BBD1-4817-483B-90FB-C46EAA46DB9B}" type="pres">
      <dgm:prSet presAssocID="{31696A18-1DB5-45B1-A9EF-6993DA8D5756}" presName="spaceA" presStyleCnt="0"/>
      <dgm:spPr/>
    </dgm:pt>
    <dgm:pt modelId="{868F896E-87B9-47BD-93F8-B8614906E9E4}" type="pres">
      <dgm:prSet presAssocID="{B9ADB7F2-7975-40A2-BE2F-4257D2E4E8AA}" presName="space" presStyleCnt="0"/>
      <dgm:spPr/>
    </dgm:pt>
    <dgm:pt modelId="{56B32A32-B725-443A-A959-11642FBBE00A}" type="pres">
      <dgm:prSet presAssocID="{50203A7E-29E7-4D07-8627-6A85432AD59E}" presName="compositeB" presStyleCnt="0"/>
      <dgm:spPr/>
    </dgm:pt>
    <dgm:pt modelId="{A8AEB4CA-4F17-4E97-BE6C-782CAF295B96}" type="pres">
      <dgm:prSet presAssocID="{50203A7E-29E7-4D07-8627-6A85432AD59E}" presName="textB" presStyleLbl="revTx" presStyleIdx="3" presStyleCnt="8" custScaleX="129440">
        <dgm:presLayoutVars>
          <dgm:bulletEnabled val="1"/>
        </dgm:presLayoutVars>
      </dgm:prSet>
      <dgm:spPr/>
    </dgm:pt>
    <dgm:pt modelId="{24E624AC-B4E1-4CF5-8E2C-E32EFD9D6B13}" type="pres">
      <dgm:prSet presAssocID="{50203A7E-29E7-4D07-8627-6A85432AD59E}" presName="circleB" presStyleLbl="node1" presStyleIdx="3" presStyleCnt="8"/>
      <dgm:spPr/>
    </dgm:pt>
    <dgm:pt modelId="{A80602D2-D8D5-44BD-A48E-6F3688ACD37E}" type="pres">
      <dgm:prSet presAssocID="{50203A7E-29E7-4D07-8627-6A85432AD59E}" presName="spaceB" presStyleCnt="0"/>
      <dgm:spPr/>
    </dgm:pt>
    <dgm:pt modelId="{8C900078-5880-4C86-9842-7693EA74B4E9}" type="pres">
      <dgm:prSet presAssocID="{F1762E5D-4697-433F-A597-DE65D508B8D7}" presName="space" presStyleCnt="0"/>
      <dgm:spPr/>
    </dgm:pt>
    <dgm:pt modelId="{02075134-C502-4722-97ED-456568D385D7}" type="pres">
      <dgm:prSet presAssocID="{D84864A6-0AD2-46D4-A396-CD15A3A62BC7}" presName="compositeA" presStyleCnt="0"/>
      <dgm:spPr/>
    </dgm:pt>
    <dgm:pt modelId="{5E2A4332-C976-43CE-93A6-64C73BB15016}" type="pres">
      <dgm:prSet presAssocID="{D84864A6-0AD2-46D4-A396-CD15A3A62BC7}" presName="textA" presStyleLbl="revTx" presStyleIdx="4" presStyleCnt="8" custScaleX="174040">
        <dgm:presLayoutVars>
          <dgm:bulletEnabled val="1"/>
        </dgm:presLayoutVars>
      </dgm:prSet>
      <dgm:spPr/>
    </dgm:pt>
    <dgm:pt modelId="{6E016F59-DB22-4959-BBA7-9B59346E938C}" type="pres">
      <dgm:prSet presAssocID="{D84864A6-0AD2-46D4-A396-CD15A3A62BC7}" presName="circleA" presStyleLbl="node1" presStyleIdx="4" presStyleCnt="8"/>
      <dgm:spPr/>
    </dgm:pt>
    <dgm:pt modelId="{12521C62-CB3D-4965-872D-1C256A24FDE0}" type="pres">
      <dgm:prSet presAssocID="{D84864A6-0AD2-46D4-A396-CD15A3A62BC7}" presName="spaceA" presStyleCnt="0"/>
      <dgm:spPr/>
    </dgm:pt>
    <dgm:pt modelId="{B19E5DAD-83FF-4CDE-9BDB-44268D626076}" type="pres">
      <dgm:prSet presAssocID="{2C43FDDE-814D-499A-BD9F-4B8C453EE15E}" presName="space" presStyleCnt="0"/>
      <dgm:spPr/>
    </dgm:pt>
    <dgm:pt modelId="{E876F8BA-1CFB-4646-81D2-C0D7BBCAF113}" type="pres">
      <dgm:prSet presAssocID="{7CF36CAE-41AA-4164-9C31-D8CD9C891A89}" presName="compositeB" presStyleCnt="0"/>
      <dgm:spPr/>
    </dgm:pt>
    <dgm:pt modelId="{3F3DF735-3C64-4392-9190-860A12577B58}" type="pres">
      <dgm:prSet presAssocID="{7CF36CAE-41AA-4164-9C31-D8CD9C891A89}" presName="textB" presStyleLbl="revTx" presStyleIdx="5" presStyleCnt="8" custScaleX="158726">
        <dgm:presLayoutVars>
          <dgm:bulletEnabled val="1"/>
        </dgm:presLayoutVars>
      </dgm:prSet>
      <dgm:spPr/>
    </dgm:pt>
    <dgm:pt modelId="{5D3C003B-7ACD-4FDF-8E12-6577C596FB41}" type="pres">
      <dgm:prSet presAssocID="{7CF36CAE-41AA-4164-9C31-D8CD9C891A89}" presName="circleB" presStyleLbl="node1" presStyleIdx="5" presStyleCnt="8"/>
      <dgm:spPr/>
    </dgm:pt>
    <dgm:pt modelId="{347D465F-4A41-4327-9196-E9D9DAC41444}" type="pres">
      <dgm:prSet presAssocID="{7CF36CAE-41AA-4164-9C31-D8CD9C891A89}" presName="spaceB" presStyleCnt="0"/>
      <dgm:spPr/>
    </dgm:pt>
    <dgm:pt modelId="{004DBA31-57BD-445E-A70C-6619CECD31B4}" type="pres">
      <dgm:prSet presAssocID="{EDB15600-3CBE-437C-9CBD-189F6E31AC0A}" presName="space" presStyleCnt="0"/>
      <dgm:spPr/>
    </dgm:pt>
    <dgm:pt modelId="{379B8C62-9631-468D-A717-3D763AE33506}" type="pres">
      <dgm:prSet presAssocID="{FC503659-ECEA-41AE-92DA-47BC8BE41A58}" presName="compositeA" presStyleCnt="0"/>
      <dgm:spPr/>
    </dgm:pt>
    <dgm:pt modelId="{7225A0EE-791E-4551-A632-6D25DCCCEAFA}" type="pres">
      <dgm:prSet presAssocID="{FC503659-ECEA-41AE-92DA-47BC8BE41A58}" presName="textA" presStyleLbl="revTx" presStyleIdx="6" presStyleCnt="8" custScaleX="170527">
        <dgm:presLayoutVars>
          <dgm:bulletEnabled val="1"/>
        </dgm:presLayoutVars>
      </dgm:prSet>
      <dgm:spPr/>
    </dgm:pt>
    <dgm:pt modelId="{0B63462E-7981-42E2-90B4-AEF7A6651397}" type="pres">
      <dgm:prSet presAssocID="{FC503659-ECEA-41AE-92DA-47BC8BE41A58}" presName="circleA" presStyleLbl="node1" presStyleIdx="6" presStyleCnt="8"/>
      <dgm:spPr/>
    </dgm:pt>
    <dgm:pt modelId="{FCF5B6A0-5DEE-40DC-9C4F-C7054E46967F}" type="pres">
      <dgm:prSet presAssocID="{FC503659-ECEA-41AE-92DA-47BC8BE41A58}" presName="spaceA" presStyleCnt="0"/>
      <dgm:spPr/>
    </dgm:pt>
    <dgm:pt modelId="{3D991E7C-D465-4A5A-A6CF-1D3409716618}" type="pres">
      <dgm:prSet presAssocID="{C4D1B7BD-366E-4822-85D1-0D95F638D715}" presName="space" presStyleCnt="0"/>
      <dgm:spPr/>
    </dgm:pt>
    <dgm:pt modelId="{25CFD163-4005-4B90-A519-786EBE17B00F}" type="pres">
      <dgm:prSet presAssocID="{E35CEA10-4192-4B0C-9AB3-B8B1887A0AE1}" presName="compositeB" presStyleCnt="0"/>
      <dgm:spPr/>
    </dgm:pt>
    <dgm:pt modelId="{EA15650F-B3A8-48FE-B26C-49D92ED7F8FB}" type="pres">
      <dgm:prSet presAssocID="{E35CEA10-4192-4B0C-9AB3-B8B1887A0AE1}" presName="textB" presStyleLbl="revTx" presStyleIdx="7" presStyleCnt="8" custScaleX="207931">
        <dgm:presLayoutVars>
          <dgm:bulletEnabled val="1"/>
        </dgm:presLayoutVars>
      </dgm:prSet>
      <dgm:spPr/>
    </dgm:pt>
    <dgm:pt modelId="{863C6DAB-8F1B-42CF-9258-8D98802F7D3C}" type="pres">
      <dgm:prSet presAssocID="{E35CEA10-4192-4B0C-9AB3-B8B1887A0AE1}" presName="circleB" presStyleLbl="node1" presStyleIdx="7" presStyleCnt="8"/>
      <dgm:spPr/>
    </dgm:pt>
    <dgm:pt modelId="{89E022DB-F046-404D-9CEB-406E2EAAAFC6}" type="pres">
      <dgm:prSet presAssocID="{E35CEA10-4192-4B0C-9AB3-B8B1887A0AE1}" presName="spaceB" presStyleCnt="0"/>
      <dgm:spPr/>
    </dgm:pt>
  </dgm:ptLst>
  <dgm:cxnLst>
    <dgm:cxn modelId="{CE24ED06-EE1D-4558-B710-3CAA2F558900}" srcId="{4D4F0C30-B09A-4B69-A4A6-6A4BA6A4DF50}" destId="{31696A18-1DB5-45B1-A9EF-6993DA8D5756}" srcOrd="2" destOrd="0" parTransId="{9924E4FE-B8EC-4C4E-952F-E96C08BDF7B0}" sibTransId="{B9ADB7F2-7975-40A2-BE2F-4257D2E4E8AA}"/>
    <dgm:cxn modelId="{16FA9C13-B6F1-41F4-AD3F-6A780028468E}" type="presOf" srcId="{D84864A6-0AD2-46D4-A396-CD15A3A62BC7}" destId="{5E2A4332-C976-43CE-93A6-64C73BB15016}" srcOrd="0" destOrd="0" presId="urn:microsoft.com/office/officeart/2005/8/layout/hProcess11"/>
    <dgm:cxn modelId="{3406D31D-96BA-4B85-BB81-345D22ED4595}" type="presOf" srcId="{53D9BE22-F1F9-4DAE-AF4C-036688CB577A}" destId="{58883BF5-028A-4FA2-A779-34B243B163AA}" srcOrd="0" destOrd="0" presId="urn:microsoft.com/office/officeart/2005/8/layout/hProcess11"/>
    <dgm:cxn modelId="{D606D637-3833-458F-8306-C764DE2AF4B7}" srcId="{4D4F0C30-B09A-4B69-A4A6-6A4BA6A4DF50}" destId="{50203A7E-29E7-4D07-8627-6A85432AD59E}" srcOrd="3" destOrd="0" parTransId="{F95E737E-17A8-435C-892D-2428CBEB82D3}" sibTransId="{F1762E5D-4697-433F-A597-DE65D508B8D7}"/>
    <dgm:cxn modelId="{A6F73B4F-1BCF-49BB-9F90-C096AAADC8E9}" srcId="{4D4F0C30-B09A-4B69-A4A6-6A4BA6A4DF50}" destId="{6B4F5E12-AEAF-4828-9B89-912795226080}" srcOrd="1" destOrd="0" parTransId="{30521E26-0123-4644-AB4E-84358FD9B9BC}" sibTransId="{1637DBD5-85D2-4BC2-92C2-732A31976E78}"/>
    <dgm:cxn modelId="{47DF1E82-7E48-45ED-8C29-2626DCD7F111}" type="presOf" srcId="{31696A18-1DB5-45B1-A9EF-6993DA8D5756}" destId="{4A6FB8D2-D427-4035-8AA9-BD1B2F6C7122}" srcOrd="0" destOrd="0" presId="urn:microsoft.com/office/officeart/2005/8/layout/hProcess11"/>
    <dgm:cxn modelId="{3E5BEF8B-27F4-4B10-A11A-4FC74DF2FF82}" srcId="{4D4F0C30-B09A-4B69-A4A6-6A4BA6A4DF50}" destId="{FC503659-ECEA-41AE-92DA-47BC8BE41A58}" srcOrd="6" destOrd="0" parTransId="{D8336626-114E-4CCA-8665-6D7DE273492E}" sibTransId="{C4D1B7BD-366E-4822-85D1-0D95F638D715}"/>
    <dgm:cxn modelId="{67C5C1A3-E020-406A-8B1B-2807B59A3572}" srcId="{4D4F0C30-B09A-4B69-A4A6-6A4BA6A4DF50}" destId="{7CF36CAE-41AA-4164-9C31-D8CD9C891A89}" srcOrd="5" destOrd="0" parTransId="{BBCFFF7B-B7F3-46B2-864E-2861A80B5C8A}" sibTransId="{EDB15600-3CBE-437C-9CBD-189F6E31AC0A}"/>
    <dgm:cxn modelId="{3B2433B5-08C6-40D6-A06C-E3B436E77377}" srcId="{4D4F0C30-B09A-4B69-A4A6-6A4BA6A4DF50}" destId="{E35CEA10-4192-4B0C-9AB3-B8B1887A0AE1}" srcOrd="7" destOrd="0" parTransId="{0F21B604-938E-466A-B639-77DC87AE0FBD}" sibTransId="{D81DC7F9-346A-4EE7-B842-1C29F4E4D76A}"/>
    <dgm:cxn modelId="{DA04E3B6-FD68-49FF-9CB0-C74CDD823ABB}" type="presOf" srcId="{7CF36CAE-41AA-4164-9C31-D8CD9C891A89}" destId="{3F3DF735-3C64-4392-9190-860A12577B58}" srcOrd="0" destOrd="0" presId="urn:microsoft.com/office/officeart/2005/8/layout/hProcess11"/>
    <dgm:cxn modelId="{7FE854BD-9C2B-44E6-9E13-DBB179AE76D2}" srcId="{4D4F0C30-B09A-4B69-A4A6-6A4BA6A4DF50}" destId="{D84864A6-0AD2-46D4-A396-CD15A3A62BC7}" srcOrd="4" destOrd="0" parTransId="{030F0BF6-75E2-48E8-ABCE-DD5DEA4967A8}" sibTransId="{2C43FDDE-814D-499A-BD9F-4B8C453EE15E}"/>
    <dgm:cxn modelId="{440B58BF-B606-4F8C-A0E4-D41BC677B028}" type="presOf" srcId="{FC503659-ECEA-41AE-92DA-47BC8BE41A58}" destId="{7225A0EE-791E-4551-A632-6D25DCCCEAFA}" srcOrd="0" destOrd="0" presId="urn:microsoft.com/office/officeart/2005/8/layout/hProcess11"/>
    <dgm:cxn modelId="{45395FC0-1A1D-4B85-BFE7-022FF384B33B}" srcId="{4D4F0C30-B09A-4B69-A4A6-6A4BA6A4DF50}" destId="{53D9BE22-F1F9-4DAE-AF4C-036688CB577A}" srcOrd="0" destOrd="0" parTransId="{6C0AA018-6555-4F9C-8018-328670414215}" sibTransId="{1EB7FAF2-FF7F-4F7C-9E1C-1ABBAD093A12}"/>
    <dgm:cxn modelId="{7F1941C6-9488-4C8F-BA28-0A2F1371158C}" type="presOf" srcId="{6B4F5E12-AEAF-4828-9B89-912795226080}" destId="{193EFD30-7D85-49EF-992C-32EADA400256}" srcOrd="0" destOrd="0" presId="urn:microsoft.com/office/officeart/2005/8/layout/hProcess11"/>
    <dgm:cxn modelId="{0E7DC8CD-FBE8-45E6-963C-E807648150F1}" type="presOf" srcId="{E35CEA10-4192-4B0C-9AB3-B8B1887A0AE1}" destId="{EA15650F-B3A8-48FE-B26C-49D92ED7F8FB}" srcOrd="0" destOrd="0" presId="urn:microsoft.com/office/officeart/2005/8/layout/hProcess11"/>
    <dgm:cxn modelId="{414944DA-79AF-478D-A113-EA6AEEB39C28}" type="presOf" srcId="{50203A7E-29E7-4D07-8627-6A85432AD59E}" destId="{A8AEB4CA-4F17-4E97-BE6C-782CAF295B96}" srcOrd="0" destOrd="0" presId="urn:microsoft.com/office/officeart/2005/8/layout/hProcess11"/>
    <dgm:cxn modelId="{EF734BF9-42D1-428C-BAFA-4583F41E012B}" type="presOf" srcId="{4D4F0C30-B09A-4B69-A4A6-6A4BA6A4DF50}" destId="{43C8F698-82D9-4C9E-968C-7D16EEB596F0}" srcOrd="0" destOrd="0" presId="urn:microsoft.com/office/officeart/2005/8/layout/hProcess11"/>
    <dgm:cxn modelId="{28953868-21E9-4A8D-91B8-199109C13F9D}" type="presParOf" srcId="{43C8F698-82D9-4C9E-968C-7D16EEB596F0}" destId="{84B50D32-056B-47F7-A175-73DDAF3B57D4}" srcOrd="0" destOrd="0" presId="urn:microsoft.com/office/officeart/2005/8/layout/hProcess11"/>
    <dgm:cxn modelId="{8B2B8413-9ABD-441B-AE05-8DB874FDA464}" type="presParOf" srcId="{43C8F698-82D9-4C9E-968C-7D16EEB596F0}" destId="{0FA288F1-A255-4D03-B720-64E85340DDED}" srcOrd="1" destOrd="0" presId="urn:microsoft.com/office/officeart/2005/8/layout/hProcess11"/>
    <dgm:cxn modelId="{208BBD19-2C12-4077-859B-E9F9EC3BBD9B}" type="presParOf" srcId="{0FA288F1-A255-4D03-B720-64E85340DDED}" destId="{ED03AADA-CE55-4D4B-A80E-52FE96C30FCE}" srcOrd="0" destOrd="0" presId="urn:microsoft.com/office/officeart/2005/8/layout/hProcess11"/>
    <dgm:cxn modelId="{0F759CC6-6F3F-4BFE-8C6B-497B66F255CF}" type="presParOf" srcId="{ED03AADA-CE55-4D4B-A80E-52FE96C30FCE}" destId="{58883BF5-028A-4FA2-A779-34B243B163AA}" srcOrd="0" destOrd="0" presId="urn:microsoft.com/office/officeart/2005/8/layout/hProcess11"/>
    <dgm:cxn modelId="{665E6E0E-7A36-4ECB-AC23-2DDDF3309621}" type="presParOf" srcId="{ED03AADA-CE55-4D4B-A80E-52FE96C30FCE}" destId="{2922F161-8F75-4AF1-96BE-178CCF438399}" srcOrd="1" destOrd="0" presId="urn:microsoft.com/office/officeart/2005/8/layout/hProcess11"/>
    <dgm:cxn modelId="{10F8B99C-C8D2-4C20-BE84-12D1FECE308E}" type="presParOf" srcId="{ED03AADA-CE55-4D4B-A80E-52FE96C30FCE}" destId="{25E79AFA-7476-4612-8120-6B27FB06AC5E}" srcOrd="2" destOrd="0" presId="urn:microsoft.com/office/officeart/2005/8/layout/hProcess11"/>
    <dgm:cxn modelId="{639A2FBD-9DFE-4260-AD21-4EB667119168}" type="presParOf" srcId="{0FA288F1-A255-4D03-B720-64E85340DDED}" destId="{3756EBA6-A30A-4A29-8519-EB7E45604FC3}" srcOrd="1" destOrd="0" presId="urn:microsoft.com/office/officeart/2005/8/layout/hProcess11"/>
    <dgm:cxn modelId="{3CF22D57-ADFB-44DB-A7F6-7D586BAB06C2}" type="presParOf" srcId="{0FA288F1-A255-4D03-B720-64E85340DDED}" destId="{FB2B3C04-7262-4C73-B2AA-0E723C9799BE}" srcOrd="2" destOrd="0" presId="urn:microsoft.com/office/officeart/2005/8/layout/hProcess11"/>
    <dgm:cxn modelId="{12C612C9-DE99-4509-A311-58CD22E65276}" type="presParOf" srcId="{FB2B3C04-7262-4C73-B2AA-0E723C9799BE}" destId="{193EFD30-7D85-49EF-992C-32EADA400256}" srcOrd="0" destOrd="0" presId="urn:microsoft.com/office/officeart/2005/8/layout/hProcess11"/>
    <dgm:cxn modelId="{BC306422-0C80-4B00-8DFE-1BE7ACE69994}" type="presParOf" srcId="{FB2B3C04-7262-4C73-B2AA-0E723C9799BE}" destId="{ABDF7AA1-AAFB-4657-B151-7E5CBF418764}" srcOrd="1" destOrd="0" presId="urn:microsoft.com/office/officeart/2005/8/layout/hProcess11"/>
    <dgm:cxn modelId="{E0CA5138-7E61-482E-977B-16746A35B4C8}" type="presParOf" srcId="{FB2B3C04-7262-4C73-B2AA-0E723C9799BE}" destId="{75943174-86B8-48A6-87B9-3F70A35341E0}" srcOrd="2" destOrd="0" presId="urn:microsoft.com/office/officeart/2005/8/layout/hProcess11"/>
    <dgm:cxn modelId="{7EB9B29D-B0C1-4D97-BE82-5A6639C3E52C}" type="presParOf" srcId="{0FA288F1-A255-4D03-B720-64E85340DDED}" destId="{5D4F8824-20F8-4DD1-8C11-08BFEA256813}" srcOrd="3" destOrd="0" presId="urn:microsoft.com/office/officeart/2005/8/layout/hProcess11"/>
    <dgm:cxn modelId="{F64FFD96-4BE2-4F08-B2A7-77EB053462AA}" type="presParOf" srcId="{0FA288F1-A255-4D03-B720-64E85340DDED}" destId="{5C1D91C6-2C5C-4607-89BC-4D140DCD2835}" srcOrd="4" destOrd="0" presId="urn:microsoft.com/office/officeart/2005/8/layout/hProcess11"/>
    <dgm:cxn modelId="{7F15F386-1AD5-4E2B-95A4-19D435D7B881}" type="presParOf" srcId="{5C1D91C6-2C5C-4607-89BC-4D140DCD2835}" destId="{4A6FB8D2-D427-4035-8AA9-BD1B2F6C7122}" srcOrd="0" destOrd="0" presId="urn:microsoft.com/office/officeart/2005/8/layout/hProcess11"/>
    <dgm:cxn modelId="{7F430064-B37E-4ECC-B04C-1AB8CDEF72AA}" type="presParOf" srcId="{5C1D91C6-2C5C-4607-89BC-4D140DCD2835}" destId="{37618874-6156-4152-8F8A-98B406A8528A}" srcOrd="1" destOrd="0" presId="urn:microsoft.com/office/officeart/2005/8/layout/hProcess11"/>
    <dgm:cxn modelId="{E131922E-6156-459B-B1CA-7C93668D0F37}" type="presParOf" srcId="{5C1D91C6-2C5C-4607-89BC-4D140DCD2835}" destId="{5059BBD1-4817-483B-90FB-C46EAA46DB9B}" srcOrd="2" destOrd="0" presId="urn:microsoft.com/office/officeart/2005/8/layout/hProcess11"/>
    <dgm:cxn modelId="{DB47337B-49AE-4DA2-B394-38F995B4B0DB}" type="presParOf" srcId="{0FA288F1-A255-4D03-B720-64E85340DDED}" destId="{868F896E-87B9-47BD-93F8-B8614906E9E4}" srcOrd="5" destOrd="0" presId="urn:microsoft.com/office/officeart/2005/8/layout/hProcess11"/>
    <dgm:cxn modelId="{9B0A261F-C37F-4937-B5E4-0D43ADB7FFA5}" type="presParOf" srcId="{0FA288F1-A255-4D03-B720-64E85340DDED}" destId="{56B32A32-B725-443A-A959-11642FBBE00A}" srcOrd="6" destOrd="0" presId="urn:microsoft.com/office/officeart/2005/8/layout/hProcess11"/>
    <dgm:cxn modelId="{91559C35-8AD0-4FA5-9742-742C05F90D14}" type="presParOf" srcId="{56B32A32-B725-443A-A959-11642FBBE00A}" destId="{A8AEB4CA-4F17-4E97-BE6C-782CAF295B96}" srcOrd="0" destOrd="0" presId="urn:microsoft.com/office/officeart/2005/8/layout/hProcess11"/>
    <dgm:cxn modelId="{082AFCE5-D56F-4036-BE34-00392A63F043}" type="presParOf" srcId="{56B32A32-B725-443A-A959-11642FBBE00A}" destId="{24E624AC-B4E1-4CF5-8E2C-E32EFD9D6B13}" srcOrd="1" destOrd="0" presId="urn:microsoft.com/office/officeart/2005/8/layout/hProcess11"/>
    <dgm:cxn modelId="{C9544F33-68B7-4052-A0EF-B96B07163EF6}" type="presParOf" srcId="{56B32A32-B725-443A-A959-11642FBBE00A}" destId="{A80602D2-D8D5-44BD-A48E-6F3688ACD37E}" srcOrd="2" destOrd="0" presId="urn:microsoft.com/office/officeart/2005/8/layout/hProcess11"/>
    <dgm:cxn modelId="{02EB2636-3E30-4773-948F-B13D7C99DE31}" type="presParOf" srcId="{0FA288F1-A255-4D03-B720-64E85340DDED}" destId="{8C900078-5880-4C86-9842-7693EA74B4E9}" srcOrd="7" destOrd="0" presId="urn:microsoft.com/office/officeart/2005/8/layout/hProcess11"/>
    <dgm:cxn modelId="{93FB505D-2E7E-4A53-A4C5-60FC762E57FB}" type="presParOf" srcId="{0FA288F1-A255-4D03-B720-64E85340DDED}" destId="{02075134-C502-4722-97ED-456568D385D7}" srcOrd="8" destOrd="0" presId="urn:microsoft.com/office/officeart/2005/8/layout/hProcess11"/>
    <dgm:cxn modelId="{7BA1BAE6-9FCE-4B3F-B336-2C89118FE117}" type="presParOf" srcId="{02075134-C502-4722-97ED-456568D385D7}" destId="{5E2A4332-C976-43CE-93A6-64C73BB15016}" srcOrd="0" destOrd="0" presId="urn:microsoft.com/office/officeart/2005/8/layout/hProcess11"/>
    <dgm:cxn modelId="{4C867C5E-A114-4623-AB1C-6FCDF706FA71}" type="presParOf" srcId="{02075134-C502-4722-97ED-456568D385D7}" destId="{6E016F59-DB22-4959-BBA7-9B59346E938C}" srcOrd="1" destOrd="0" presId="urn:microsoft.com/office/officeart/2005/8/layout/hProcess11"/>
    <dgm:cxn modelId="{812D910E-DD52-4D4F-9DA3-9809CAA2660E}" type="presParOf" srcId="{02075134-C502-4722-97ED-456568D385D7}" destId="{12521C62-CB3D-4965-872D-1C256A24FDE0}" srcOrd="2" destOrd="0" presId="urn:microsoft.com/office/officeart/2005/8/layout/hProcess11"/>
    <dgm:cxn modelId="{22BF50DC-0AEF-4E66-B9A6-67D5207E9274}" type="presParOf" srcId="{0FA288F1-A255-4D03-B720-64E85340DDED}" destId="{B19E5DAD-83FF-4CDE-9BDB-44268D626076}" srcOrd="9" destOrd="0" presId="urn:microsoft.com/office/officeart/2005/8/layout/hProcess11"/>
    <dgm:cxn modelId="{0E7D7EC7-DA38-4EA7-91D7-378EE073F4CE}" type="presParOf" srcId="{0FA288F1-A255-4D03-B720-64E85340DDED}" destId="{E876F8BA-1CFB-4646-81D2-C0D7BBCAF113}" srcOrd="10" destOrd="0" presId="urn:microsoft.com/office/officeart/2005/8/layout/hProcess11"/>
    <dgm:cxn modelId="{57E8AA04-E310-48C2-B7DA-27EF72A5BB62}" type="presParOf" srcId="{E876F8BA-1CFB-4646-81D2-C0D7BBCAF113}" destId="{3F3DF735-3C64-4392-9190-860A12577B58}" srcOrd="0" destOrd="0" presId="urn:microsoft.com/office/officeart/2005/8/layout/hProcess11"/>
    <dgm:cxn modelId="{2B04200F-17DF-4347-9111-287B43092953}" type="presParOf" srcId="{E876F8BA-1CFB-4646-81D2-C0D7BBCAF113}" destId="{5D3C003B-7ACD-4FDF-8E12-6577C596FB41}" srcOrd="1" destOrd="0" presId="urn:microsoft.com/office/officeart/2005/8/layout/hProcess11"/>
    <dgm:cxn modelId="{2AD04E95-391F-4125-AD48-957871DACF7C}" type="presParOf" srcId="{E876F8BA-1CFB-4646-81D2-C0D7BBCAF113}" destId="{347D465F-4A41-4327-9196-E9D9DAC41444}" srcOrd="2" destOrd="0" presId="urn:microsoft.com/office/officeart/2005/8/layout/hProcess11"/>
    <dgm:cxn modelId="{92160686-31D1-4468-9A48-C128E9A3ABD0}" type="presParOf" srcId="{0FA288F1-A255-4D03-B720-64E85340DDED}" destId="{004DBA31-57BD-445E-A70C-6619CECD31B4}" srcOrd="11" destOrd="0" presId="urn:microsoft.com/office/officeart/2005/8/layout/hProcess11"/>
    <dgm:cxn modelId="{01545166-E5D1-448D-B9CE-686691A84710}" type="presParOf" srcId="{0FA288F1-A255-4D03-B720-64E85340DDED}" destId="{379B8C62-9631-468D-A717-3D763AE33506}" srcOrd="12" destOrd="0" presId="urn:microsoft.com/office/officeart/2005/8/layout/hProcess11"/>
    <dgm:cxn modelId="{80FE2E76-5795-4B03-8F70-D667371D727E}" type="presParOf" srcId="{379B8C62-9631-468D-A717-3D763AE33506}" destId="{7225A0EE-791E-4551-A632-6D25DCCCEAFA}" srcOrd="0" destOrd="0" presId="urn:microsoft.com/office/officeart/2005/8/layout/hProcess11"/>
    <dgm:cxn modelId="{9F3047ED-7C05-4F11-B6A3-C877176C12E0}" type="presParOf" srcId="{379B8C62-9631-468D-A717-3D763AE33506}" destId="{0B63462E-7981-42E2-90B4-AEF7A6651397}" srcOrd="1" destOrd="0" presId="urn:microsoft.com/office/officeart/2005/8/layout/hProcess11"/>
    <dgm:cxn modelId="{F1DDF9DF-952C-403A-BBEB-852A7D68A990}" type="presParOf" srcId="{379B8C62-9631-468D-A717-3D763AE33506}" destId="{FCF5B6A0-5DEE-40DC-9C4F-C7054E46967F}" srcOrd="2" destOrd="0" presId="urn:microsoft.com/office/officeart/2005/8/layout/hProcess11"/>
    <dgm:cxn modelId="{B7904217-5844-4BC7-9657-A2FADB20E5F7}" type="presParOf" srcId="{0FA288F1-A255-4D03-B720-64E85340DDED}" destId="{3D991E7C-D465-4A5A-A6CF-1D3409716618}" srcOrd="13" destOrd="0" presId="urn:microsoft.com/office/officeart/2005/8/layout/hProcess11"/>
    <dgm:cxn modelId="{F65C2799-BC08-4C75-B460-30BCBABCD5F0}" type="presParOf" srcId="{0FA288F1-A255-4D03-B720-64E85340DDED}" destId="{25CFD163-4005-4B90-A519-786EBE17B00F}" srcOrd="14" destOrd="0" presId="urn:microsoft.com/office/officeart/2005/8/layout/hProcess11"/>
    <dgm:cxn modelId="{FB9E303F-D0C1-46F0-83DD-975A8B81EEE0}" type="presParOf" srcId="{25CFD163-4005-4B90-A519-786EBE17B00F}" destId="{EA15650F-B3A8-48FE-B26C-49D92ED7F8FB}" srcOrd="0" destOrd="0" presId="urn:microsoft.com/office/officeart/2005/8/layout/hProcess11"/>
    <dgm:cxn modelId="{C6A99F04-E502-4751-A8E3-32A246D586D2}" type="presParOf" srcId="{25CFD163-4005-4B90-A519-786EBE17B00F}" destId="{863C6DAB-8F1B-42CF-9258-8D98802F7D3C}" srcOrd="1" destOrd="0" presId="urn:microsoft.com/office/officeart/2005/8/layout/hProcess11"/>
    <dgm:cxn modelId="{0E01EC81-009D-4055-AC59-8A10A20AB71C}" type="presParOf" srcId="{25CFD163-4005-4B90-A519-786EBE17B00F}" destId="{89E022DB-F046-404D-9CEB-406E2EAAAFC6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A97305-8D89-4565-9D39-6429D71170DC}">
      <dsp:nvSpPr>
        <dsp:cNvPr id="0" name=""/>
        <dsp:cNvSpPr/>
      </dsp:nvSpPr>
      <dsp:spPr>
        <a:xfrm>
          <a:off x="6040030" y="664466"/>
          <a:ext cx="3021675" cy="269049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77DB36-590C-432F-9345-4A67252B5B07}">
      <dsp:nvSpPr>
        <dsp:cNvPr id="0" name=""/>
        <dsp:cNvSpPr/>
      </dsp:nvSpPr>
      <dsp:spPr>
        <a:xfrm>
          <a:off x="331199" y="3598220"/>
          <a:ext cx="4320000" cy="85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Energy Sector </a:t>
          </a:r>
          <a:br>
            <a:rPr lang="en-US" sz="2800" kern="1200" dirty="0"/>
          </a:br>
          <a:r>
            <a:rPr lang="en-US" sz="2800" kern="1200" dirty="0"/>
            <a:t>Threat Landscape Update</a:t>
          </a:r>
        </a:p>
      </dsp:txBody>
      <dsp:txXfrm>
        <a:off x="331199" y="3598220"/>
        <a:ext cx="4320000" cy="855000"/>
      </dsp:txXfrm>
    </dsp:sp>
    <dsp:sp modelId="{E24E967E-27CD-4F56-8D83-960481A1AF24}">
      <dsp:nvSpPr>
        <dsp:cNvPr id="0" name=""/>
        <dsp:cNvSpPr/>
      </dsp:nvSpPr>
      <dsp:spPr>
        <a:xfrm>
          <a:off x="984504" y="862599"/>
          <a:ext cx="3019498" cy="2194542"/>
        </a:xfrm>
        <a:prstGeom prst="rect">
          <a:avLst/>
        </a:prstGeom>
        <a:blipFill>
          <a:blip xmlns:r="http://schemas.openxmlformats.org/officeDocument/2006/relationships" r:embed="rId2"/>
          <a:srcRect/>
          <a:stretch>
            <a:fillRect l="-39000" r="-39000"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710ABA-97F1-4093-AFF8-443394713782}">
      <dsp:nvSpPr>
        <dsp:cNvPr id="0" name=""/>
        <dsp:cNvSpPr/>
      </dsp:nvSpPr>
      <dsp:spPr>
        <a:xfrm>
          <a:off x="5407199" y="3744369"/>
          <a:ext cx="4320000" cy="85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CrowdStrike Outage</a:t>
          </a:r>
        </a:p>
      </dsp:txBody>
      <dsp:txXfrm>
        <a:off x="5407199" y="3744369"/>
        <a:ext cx="4320000" cy="855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B50D32-056B-47F7-A175-73DDAF3B57D4}">
      <dsp:nvSpPr>
        <dsp:cNvPr id="0" name=""/>
        <dsp:cNvSpPr/>
      </dsp:nvSpPr>
      <dsp:spPr>
        <a:xfrm>
          <a:off x="0" y="1193482"/>
          <a:ext cx="11372614" cy="1591310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883BF5-028A-4FA2-A779-34B243B163AA}">
      <dsp:nvSpPr>
        <dsp:cNvPr id="0" name=""/>
        <dsp:cNvSpPr/>
      </dsp:nvSpPr>
      <dsp:spPr>
        <a:xfrm>
          <a:off x="3755" y="0"/>
          <a:ext cx="1065688" cy="1591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u="sng" kern="1200" dirty="0"/>
            <a:t>19 July</a:t>
          </a:r>
          <a:br>
            <a:rPr lang="en-GB" sz="1500" kern="1200" dirty="0"/>
          </a:br>
          <a:r>
            <a:rPr lang="en-GB" sz="1500" kern="1200" dirty="0"/>
            <a:t>Config file sent to CS sensors</a:t>
          </a:r>
        </a:p>
      </dsp:txBody>
      <dsp:txXfrm>
        <a:off x="3755" y="0"/>
        <a:ext cx="1065688" cy="1591310"/>
      </dsp:txXfrm>
    </dsp:sp>
    <dsp:sp modelId="{2922F161-8F75-4AF1-96BE-178CCF438399}">
      <dsp:nvSpPr>
        <dsp:cNvPr id="0" name=""/>
        <dsp:cNvSpPr/>
      </dsp:nvSpPr>
      <dsp:spPr>
        <a:xfrm>
          <a:off x="337685" y="1790223"/>
          <a:ext cx="397827" cy="3978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93EFD30-7D85-49EF-992C-32EADA400256}">
      <dsp:nvSpPr>
        <dsp:cNvPr id="0" name=""/>
        <dsp:cNvSpPr/>
      </dsp:nvSpPr>
      <dsp:spPr>
        <a:xfrm>
          <a:off x="1108550" y="2386965"/>
          <a:ext cx="1192113" cy="1591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u="sng" kern="1200" dirty="0"/>
            <a:t>19 July </a:t>
          </a:r>
          <a:br>
            <a:rPr lang="en-GB" sz="1500" kern="1200" dirty="0"/>
          </a:br>
          <a:r>
            <a:rPr lang="en-GB" sz="1500" kern="1200" dirty="0"/>
            <a:t>8.5 million Windows systems impacted</a:t>
          </a:r>
        </a:p>
      </dsp:txBody>
      <dsp:txXfrm>
        <a:off x="1108550" y="2386965"/>
        <a:ext cx="1192113" cy="1591310"/>
      </dsp:txXfrm>
    </dsp:sp>
    <dsp:sp modelId="{ABDF7AA1-AAFB-4657-B151-7E5CBF418764}">
      <dsp:nvSpPr>
        <dsp:cNvPr id="0" name=""/>
        <dsp:cNvSpPr/>
      </dsp:nvSpPr>
      <dsp:spPr>
        <a:xfrm>
          <a:off x="1505693" y="1790223"/>
          <a:ext cx="397827" cy="3978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A6FB8D2-D427-4035-8AA9-BD1B2F6C7122}">
      <dsp:nvSpPr>
        <dsp:cNvPr id="0" name=""/>
        <dsp:cNvSpPr/>
      </dsp:nvSpPr>
      <dsp:spPr>
        <a:xfrm>
          <a:off x="2339771" y="0"/>
          <a:ext cx="1121079" cy="1591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u="sng" kern="1200" dirty="0"/>
            <a:t>20 July </a:t>
          </a:r>
          <a:br>
            <a:rPr lang="en-GB" sz="1500" kern="1200" dirty="0"/>
          </a:br>
          <a:r>
            <a:rPr lang="en-GB" sz="1500" kern="1200" dirty="0"/>
            <a:t>90% of impacted systems were restored </a:t>
          </a:r>
        </a:p>
      </dsp:txBody>
      <dsp:txXfrm>
        <a:off x="2339771" y="0"/>
        <a:ext cx="1121079" cy="1591310"/>
      </dsp:txXfrm>
    </dsp:sp>
    <dsp:sp modelId="{37618874-6156-4152-8F8A-98B406A8528A}">
      <dsp:nvSpPr>
        <dsp:cNvPr id="0" name=""/>
        <dsp:cNvSpPr/>
      </dsp:nvSpPr>
      <dsp:spPr>
        <a:xfrm>
          <a:off x="2701397" y="1790223"/>
          <a:ext cx="397827" cy="3978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8AEB4CA-4F17-4E97-BE6C-782CAF295B96}">
      <dsp:nvSpPr>
        <dsp:cNvPr id="0" name=""/>
        <dsp:cNvSpPr/>
      </dsp:nvSpPr>
      <dsp:spPr>
        <a:xfrm>
          <a:off x="3499958" y="2386965"/>
          <a:ext cx="1012408" cy="1591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u="sng" kern="1200" dirty="0"/>
            <a:t>22 July</a:t>
          </a:r>
          <a:br>
            <a:rPr lang="en-GB" sz="1500" kern="1200" dirty="0"/>
          </a:br>
          <a:r>
            <a:rPr lang="en-GB" sz="1500" kern="1200" dirty="0"/>
            <a:t>SEC Form </a:t>
          </a:r>
          <a:br>
            <a:rPr lang="en-GB" sz="1500" kern="1200" dirty="0"/>
          </a:br>
          <a:r>
            <a:rPr lang="en-GB" sz="1500" kern="1200" dirty="0"/>
            <a:t>8-K</a:t>
          </a:r>
        </a:p>
      </dsp:txBody>
      <dsp:txXfrm>
        <a:off x="3499958" y="2386965"/>
        <a:ext cx="1012408" cy="1591310"/>
      </dsp:txXfrm>
    </dsp:sp>
    <dsp:sp modelId="{24E624AC-B4E1-4CF5-8E2C-E32EFD9D6B13}">
      <dsp:nvSpPr>
        <dsp:cNvPr id="0" name=""/>
        <dsp:cNvSpPr/>
      </dsp:nvSpPr>
      <dsp:spPr>
        <a:xfrm>
          <a:off x="3807248" y="1790223"/>
          <a:ext cx="397827" cy="3978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E2A4332-C976-43CE-93A6-64C73BB15016}">
      <dsp:nvSpPr>
        <dsp:cNvPr id="0" name=""/>
        <dsp:cNvSpPr/>
      </dsp:nvSpPr>
      <dsp:spPr>
        <a:xfrm>
          <a:off x="4551473" y="0"/>
          <a:ext cx="1361244" cy="1591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u="sng" kern="1200" dirty="0"/>
            <a:t>25 July</a:t>
          </a:r>
          <a:r>
            <a:rPr lang="en-GB" sz="1800" u="sng" kern="1200" dirty="0"/>
            <a:t> </a:t>
          </a:r>
          <a:r>
            <a:rPr lang="en-GB" sz="1500" kern="1200" dirty="0"/>
            <a:t>Preliminary analysis report</a:t>
          </a:r>
        </a:p>
      </dsp:txBody>
      <dsp:txXfrm>
        <a:off x="4551473" y="0"/>
        <a:ext cx="1361244" cy="1591310"/>
      </dsp:txXfrm>
    </dsp:sp>
    <dsp:sp modelId="{6E016F59-DB22-4959-BBA7-9B59346E938C}">
      <dsp:nvSpPr>
        <dsp:cNvPr id="0" name=""/>
        <dsp:cNvSpPr/>
      </dsp:nvSpPr>
      <dsp:spPr>
        <a:xfrm>
          <a:off x="5033182" y="1790223"/>
          <a:ext cx="397827" cy="3978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F3DF735-3C64-4392-9190-860A12577B58}">
      <dsp:nvSpPr>
        <dsp:cNvPr id="0" name=""/>
        <dsp:cNvSpPr/>
      </dsp:nvSpPr>
      <dsp:spPr>
        <a:xfrm>
          <a:off x="5951825" y="2386965"/>
          <a:ext cx="1241467" cy="1591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u="sng" kern="1200" dirty="0"/>
            <a:t>29 July</a:t>
          </a:r>
          <a:br>
            <a:rPr lang="en-GB" sz="1500" kern="1200" dirty="0"/>
          </a:br>
          <a:r>
            <a:rPr lang="en-GB" sz="1500" kern="1200" dirty="0"/>
            <a:t>99% of impacted systems were restored</a:t>
          </a:r>
        </a:p>
      </dsp:txBody>
      <dsp:txXfrm>
        <a:off x="5951825" y="2386965"/>
        <a:ext cx="1241467" cy="1591310"/>
      </dsp:txXfrm>
    </dsp:sp>
    <dsp:sp modelId="{5D3C003B-7ACD-4FDF-8E12-6577C596FB41}">
      <dsp:nvSpPr>
        <dsp:cNvPr id="0" name=""/>
        <dsp:cNvSpPr/>
      </dsp:nvSpPr>
      <dsp:spPr>
        <a:xfrm>
          <a:off x="6373645" y="1790223"/>
          <a:ext cx="397827" cy="3978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225A0EE-791E-4551-A632-6D25DCCCEAFA}">
      <dsp:nvSpPr>
        <dsp:cNvPr id="0" name=""/>
        <dsp:cNvSpPr/>
      </dsp:nvSpPr>
      <dsp:spPr>
        <a:xfrm>
          <a:off x="7232400" y="0"/>
          <a:ext cx="1333768" cy="1591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u="sng" kern="1200" dirty="0"/>
            <a:t>6 August</a:t>
          </a:r>
          <a:br>
            <a:rPr lang="en-GB" sz="1500" kern="1200" dirty="0"/>
          </a:br>
          <a:r>
            <a:rPr lang="en-GB" sz="1500" kern="1200" dirty="0"/>
            <a:t>Official analysis report</a:t>
          </a:r>
        </a:p>
      </dsp:txBody>
      <dsp:txXfrm>
        <a:off x="7232400" y="0"/>
        <a:ext cx="1333768" cy="1591310"/>
      </dsp:txXfrm>
    </dsp:sp>
    <dsp:sp modelId="{0B63462E-7981-42E2-90B4-AEF7A6651397}">
      <dsp:nvSpPr>
        <dsp:cNvPr id="0" name=""/>
        <dsp:cNvSpPr/>
      </dsp:nvSpPr>
      <dsp:spPr>
        <a:xfrm>
          <a:off x="7700370" y="1790223"/>
          <a:ext cx="397827" cy="3978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A15650F-B3A8-48FE-B26C-49D92ED7F8FB}">
      <dsp:nvSpPr>
        <dsp:cNvPr id="0" name=""/>
        <dsp:cNvSpPr/>
      </dsp:nvSpPr>
      <dsp:spPr>
        <a:xfrm>
          <a:off x="8605275" y="2386965"/>
          <a:ext cx="1626321" cy="1591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u="sng" kern="1200" dirty="0"/>
            <a:t>25 September</a:t>
          </a:r>
          <a:br>
            <a:rPr lang="en-GB" sz="1500" kern="1200" dirty="0"/>
          </a:br>
          <a:r>
            <a:rPr lang="en-GB" sz="1500" kern="1200" dirty="0"/>
            <a:t>CS testimony to congress</a:t>
          </a:r>
        </a:p>
      </dsp:txBody>
      <dsp:txXfrm>
        <a:off x="8605275" y="2386965"/>
        <a:ext cx="1626321" cy="1591310"/>
      </dsp:txXfrm>
    </dsp:sp>
    <dsp:sp modelId="{863C6DAB-8F1B-42CF-9258-8D98802F7D3C}">
      <dsp:nvSpPr>
        <dsp:cNvPr id="0" name=""/>
        <dsp:cNvSpPr/>
      </dsp:nvSpPr>
      <dsp:spPr>
        <a:xfrm>
          <a:off x="9219522" y="1790223"/>
          <a:ext cx="397827" cy="3978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FD250A-6BEE-0D4B-B917-46E61C5B2CD2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F6737D-9A90-F84F-AA2E-41E1902706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193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Event description:</a:t>
            </a:r>
          </a:p>
          <a:p>
            <a:endParaRPr lang="en-GB" dirty="0"/>
          </a:p>
          <a:p>
            <a:r>
              <a:rPr lang="en-GB" dirty="0"/>
              <a:t>This year’s conference will bring together once again experts in the field of grid cybersecurity to</a:t>
            </a:r>
          </a:p>
          <a:p>
            <a:r>
              <a:rPr lang="en-GB" dirty="0"/>
              <a:t>exchange on the latest developments in the threat landscape and on the fundamental impact of</a:t>
            </a:r>
          </a:p>
          <a:p>
            <a:r>
              <a:rPr lang="en-GB" dirty="0"/>
              <a:t>cybersecurity legislation on the energy sector.</a:t>
            </a:r>
          </a:p>
          <a:p>
            <a:endParaRPr lang="en-GB" dirty="0"/>
          </a:p>
          <a:p>
            <a:r>
              <a:rPr lang="en-GB" dirty="0"/>
              <a:t>How can the European regulations on cybersecurity be developed in a harmonised way,</a:t>
            </a:r>
          </a:p>
          <a:p>
            <a:r>
              <a:rPr lang="en-GB" dirty="0"/>
              <a:t>managing risks, avoiding gaps and overlaps? What is expected from the various stakeholders,</a:t>
            </a:r>
          </a:p>
          <a:p>
            <a:r>
              <a:rPr lang="en-GB" dirty="0"/>
              <a:t>what are the main challenges and how can resilience be assessed? Are the different actors able</a:t>
            </a:r>
          </a:p>
          <a:p>
            <a:r>
              <a:rPr lang="en-GB" dirty="0"/>
              <a:t>to keep up with the cybersecurity threats and vulnerabilities, ensuring supply chain security?</a:t>
            </a:r>
          </a:p>
          <a:p>
            <a:r>
              <a:rPr lang="en-GB" dirty="0"/>
              <a:t>These and other topics will be tackled during the event, together with concrete case studies of</a:t>
            </a:r>
          </a:p>
          <a:p>
            <a:r>
              <a:rPr lang="en-GB" dirty="0"/>
              <a:t>network attacks.</a:t>
            </a:r>
          </a:p>
          <a:p>
            <a:endParaRPr lang="en-GB" dirty="0"/>
          </a:p>
          <a:p>
            <a:r>
              <a:rPr lang="en-GB" dirty="0"/>
              <a:t>Testimonial on recent cyber attack</a:t>
            </a:r>
          </a:p>
          <a:p>
            <a:endParaRPr lang="en-GB" dirty="0"/>
          </a:p>
          <a:p>
            <a:r>
              <a:rPr lang="en-GB" dirty="0"/>
              <a:t>10 minutes presentation with slides</a:t>
            </a:r>
          </a:p>
          <a:p>
            <a:endParaRPr lang="en-GB" dirty="0"/>
          </a:p>
          <a:p>
            <a:r>
              <a:rPr lang="en-GB" dirty="0"/>
              <a:t>5 minutes Q&amp;A with the audience. Participants can raise questions in person</a:t>
            </a:r>
          </a:p>
          <a:p>
            <a:endParaRPr lang="en-GB" dirty="0"/>
          </a:p>
          <a:p>
            <a:r>
              <a:rPr lang="en-GB" dirty="0"/>
              <a:t>Slides to be sent to Organisers (paola.testini@edsoforsmartgrids.eu;</a:t>
            </a:r>
          </a:p>
          <a:p>
            <a:r>
              <a:rPr lang="en-GB" dirty="0"/>
              <a:t>tiffany.jordan@edsoforsmartgrids.eu) by 28 September at the latest to support with the</a:t>
            </a:r>
          </a:p>
          <a:p>
            <a:r>
              <a:rPr lang="en-GB" dirty="0"/>
              <a:t>display during the event</a:t>
            </a:r>
          </a:p>
          <a:p>
            <a:endParaRPr lang="en-GB" dirty="0"/>
          </a:p>
          <a:p>
            <a:r>
              <a:rPr lang="en-GB" dirty="0"/>
              <a:t>Topics and questions:</a:t>
            </a:r>
          </a:p>
          <a:p>
            <a:endParaRPr lang="en-GB" dirty="0"/>
          </a:p>
          <a:p>
            <a:r>
              <a:rPr lang="en-GB" dirty="0"/>
              <a:t>What is the recent threat landscape development for the energy sector, examples of real-life</a:t>
            </a:r>
          </a:p>
          <a:p>
            <a:r>
              <a:rPr lang="en-GB" dirty="0"/>
              <a:t>attacks to the grid?</a:t>
            </a:r>
          </a:p>
          <a:p>
            <a:endParaRPr lang="en-GB" dirty="0"/>
          </a:p>
          <a:p>
            <a:r>
              <a:rPr lang="en-GB" dirty="0"/>
              <a:t>Was evidence found of attacks specifically targeting OT?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F1235-11D9-B943-8BA5-4357FF229A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56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F1235-11D9-B943-8BA5-4357FF229A7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48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F6737D-9A90-F84F-AA2E-41E19027060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7885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F1235-11D9-B943-8BA5-4357FF229A7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1735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Always having worked from an organizational perspective (not government, not security vendor) -&gt; trying to catch the train of CTI -&gt; building CTI team, mostly consuming and maturing to produce intelligence.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F1235-11D9-B943-8BA5-4357FF229A7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939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F6737D-9A90-F84F-AA2E-41E19027060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3631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F1235-11D9-B943-8BA5-4357FF229A7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2430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F6737D-9A90-F84F-AA2E-41E19027060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7034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F1235-11D9-B943-8BA5-4357FF229A7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8194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F6737D-9A90-F84F-AA2E-41E19027060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2486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F6737D-9A90-F84F-AA2E-41E19027060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920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101931"/>
                </a:solidFill>
                <a:effectLst/>
                <a:latin typeface="Nunito Sans" pitchFamily="2" charset="0"/>
              </a:rPr>
              <a:t>functional testing on a more regular cadence – and test the safety and security of their updates hand in hand</a:t>
            </a:r>
            <a:endParaRPr lang="en-GB" dirty="0"/>
          </a:p>
          <a:p>
            <a:r>
              <a:rPr lang="en-GB" dirty="0"/>
              <a:t>Liability and insurance</a:t>
            </a:r>
          </a:p>
          <a:p>
            <a:r>
              <a:rPr lang="en-GB" dirty="0"/>
              <a:t>Regulatory and legal implications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F6737D-9A90-F84F-AA2E-41E19027060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807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0633E-A3C9-0D49-A28F-7F01F24EDEED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3C6A40A0-5869-8346-97BD-6AB3B916D5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889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0633E-A3C9-0D49-A28F-7F01F24EDEED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A40A0-5869-8346-97BD-6AB3B916D5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858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0633E-A3C9-0D49-A28F-7F01F24EDEED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A40A0-5869-8346-97BD-6AB3B916D5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386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0633E-A3C9-0D49-A28F-7F01F24EDEED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A40A0-5869-8346-97BD-6AB3B916D5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335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9A10633E-A3C9-0D49-A28F-7F01F24EDEED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3C6A40A0-5869-8346-97BD-6AB3B916D5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055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0633E-A3C9-0D49-A28F-7F01F24EDEED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A40A0-5869-8346-97BD-6AB3B916D5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613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0633E-A3C9-0D49-A28F-7F01F24EDEED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A40A0-5869-8346-97BD-6AB3B916D5F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1988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0633E-A3C9-0D49-A28F-7F01F24EDEED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A40A0-5869-8346-97BD-6AB3B916D5FA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0903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0633E-A3C9-0D49-A28F-7F01F24EDEED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A40A0-5869-8346-97BD-6AB3B916D5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65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0633E-A3C9-0D49-A28F-7F01F24EDEED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A40A0-5869-8346-97BD-6AB3B916D5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22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0633E-A3C9-0D49-A28F-7F01F24EDEED}" type="datetimeFigureOut">
              <a:rPr lang="en-US" smtClean="0"/>
              <a:t>9/30/2024</a:t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A40A0-5869-8346-97BD-6AB3B916D5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108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9A10633E-A3C9-0D49-A28F-7F01F24EDEED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3C6A40A0-5869-8346-97BD-6AB3B916D5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093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hreatintel.eu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asfakian" TargetMode="Externa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hyperlink" Target="https://threatintel.e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reatintel.eu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microsoft.com/office/2007/relationships/hdphoto" Target="../media/hdphoto2.wdp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75F1B-0DFC-A045-9506-F22B181B0D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8816" y="1733983"/>
            <a:ext cx="9917045" cy="2387600"/>
          </a:xfrm>
        </p:spPr>
        <p:txBody>
          <a:bodyPr>
            <a:noAutofit/>
          </a:bodyPr>
          <a:lstStyle/>
          <a:p>
            <a:pPr algn="ctr"/>
            <a:r>
              <a:rPr lang="en-US" sz="4800" dirty="0"/>
              <a:t>Testimonial on recent cyber attack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A5EEFC-7B25-1445-902E-956B3662A0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31702" y="4396844"/>
            <a:ext cx="7891272" cy="2089127"/>
          </a:xfrm>
        </p:spPr>
        <p:txBody>
          <a:bodyPr>
            <a:normAutofit/>
          </a:bodyPr>
          <a:lstStyle/>
          <a:p>
            <a:pPr algn="ctr"/>
            <a:r>
              <a:rPr lang="en-GB" sz="2800" dirty="0"/>
              <a:t>7th Cybersecurity Energy Forum</a:t>
            </a:r>
          </a:p>
          <a:p>
            <a:pPr algn="ctr"/>
            <a:r>
              <a:rPr lang="en-US" sz="2800" dirty="0"/>
              <a:t>1</a:t>
            </a:r>
            <a:r>
              <a:rPr lang="en-US" sz="2800" baseline="30000" dirty="0"/>
              <a:t>st</a:t>
            </a:r>
            <a:r>
              <a:rPr lang="en-US" sz="2800" dirty="0"/>
              <a:t> October 2024</a:t>
            </a:r>
          </a:p>
          <a:p>
            <a:pPr algn="ctr"/>
            <a:r>
              <a:rPr lang="en-US" sz="2800" dirty="0"/>
              <a:t>Andreas Sfakianakis</a:t>
            </a:r>
          </a:p>
          <a:p>
            <a:pPr algn="ctr"/>
            <a:r>
              <a:rPr lang="en-US" sz="2800" i="1" dirty="0">
                <a:hlinkClick r:id="rId3"/>
              </a:rPr>
              <a:t>threatintel.eu</a:t>
            </a:r>
            <a:endParaRPr lang="en-US" sz="2800" i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9064C0-4609-7E4A-A3A2-D1E3087043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299436">
            <a:off x="10176094" y="2223927"/>
            <a:ext cx="1282700" cy="2159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39346C2-9845-C922-E69C-8A9FADF961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54648" y="6572923"/>
            <a:ext cx="1282700" cy="2413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AAC748A-76FD-188E-263C-E196237890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" y="5290603"/>
            <a:ext cx="3169919" cy="1523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385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862D59-7793-92FD-004C-65CF26DC0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if?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E599A1-B114-5233-B6FE-0D35678737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2206468"/>
            <a:ext cx="7521259" cy="4050792"/>
          </a:xfrm>
        </p:spPr>
        <p:txBody>
          <a:bodyPr>
            <a:normAutofit/>
          </a:bodyPr>
          <a:lstStyle/>
          <a:p>
            <a:r>
              <a:rPr lang="en-GB" sz="2800" dirty="0"/>
              <a:t>What if the fix had taken longer?  </a:t>
            </a:r>
          </a:p>
          <a:p>
            <a:endParaRPr lang="en-GB" sz="2800" dirty="0"/>
          </a:p>
          <a:p>
            <a:r>
              <a:rPr lang="en-GB" sz="2800" dirty="0"/>
              <a:t>What if this event had been malicious in nature conducted by an external actor or a rogue agent operating within CrowdStrike?</a:t>
            </a:r>
          </a:p>
          <a:p>
            <a:endParaRPr lang="en-GB" sz="2800" dirty="0"/>
          </a:p>
          <a:p>
            <a:r>
              <a:rPr lang="en-GB" sz="2800" dirty="0"/>
              <a:t>What would the recovery costs have </a:t>
            </a:r>
            <a:r>
              <a:rPr lang="en-GB" sz="2800" dirty="0" err="1"/>
              <a:t>totaled</a:t>
            </a:r>
            <a:r>
              <a:rPr lang="en-GB" sz="2800" dirty="0"/>
              <a:t> if the event had lasted weeks?</a:t>
            </a:r>
          </a:p>
        </p:txBody>
      </p:sp>
      <p:pic>
        <p:nvPicPr>
          <p:cNvPr id="1026" name="Picture 2" descr="What If? - Author Susan Cushman">
            <a:extLst>
              <a:ext uri="{FF2B5EF4-FFF2-40B4-BE49-F238E27FC236}">
                <a16:creationId xmlns:a16="http://schemas.microsoft.com/office/drawing/2014/main" id="{D6B2DD60-150A-51AD-6D2C-A27E849A96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752" y="127590"/>
            <a:ext cx="4042262" cy="2998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35859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28A4236-626E-F6E7-2F7C-CDF04E109D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440" y="3077464"/>
            <a:ext cx="10408920" cy="322735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375F1B-0DFC-A045-9506-F22B181B0D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6899" y="802966"/>
            <a:ext cx="9998202" cy="3057507"/>
          </a:xfrm>
        </p:spPr>
        <p:txBody>
          <a:bodyPr>
            <a:noAutofit/>
          </a:bodyPr>
          <a:lstStyle/>
          <a:p>
            <a:pPr algn="ctr"/>
            <a:r>
              <a:rPr lang="en-US" sz="5400" dirty="0"/>
              <a:t>   Final remarks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C8AFEC5-62D3-904C-B79C-8B47990ECF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92139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7EF6A-4047-724A-AD21-B3752ADD0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remarks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32AF0C-5F9B-C541-A64F-8983D9DBB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3752" y="1987320"/>
            <a:ext cx="10058400" cy="4050792"/>
          </a:xfrm>
        </p:spPr>
        <p:txBody>
          <a:bodyPr>
            <a:normAutofit/>
          </a:bodyPr>
          <a:lstStyle/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US" sz="28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DAF8B14-E2D3-8906-5D72-0FAC10BBF227}"/>
              </a:ext>
            </a:extLst>
          </p:cNvPr>
          <p:cNvSpPr txBox="1">
            <a:spLocks/>
          </p:cNvSpPr>
          <p:nvPr/>
        </p:nvSpPr>
        <p:spPr>
          <a:xfrm>
            <a:off x="1057656" y="2322576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Energy sector threat landscape update</a:t>
            </a:r>
          </a:p>
          <a:p>
            <a:endParaRPr lang="en-GB" sz="2800" dirty="0"/>
          </a:p>
          <a:p>
            <a:r>
              <a:rPr lang="en-GB" sz="2800" dirty="0"/>
              <a:t>CrowdStrike outage</a:t>
            </a:r>
          </a:p>
          <a:p>
            <a:endParaRPr lang="en-GB" sz="2800" dirty="0"/>
          </a:p>
          <a:p>
            <a:r>
              <a:rPr lang="en-GB" sz="2800" dirty="0"/>
              <a:t>Remember the SANS ICS Five Critical Controls</a:t>
            </a:r>
          </a:p>
          <a:p>
            <a:pPr lvl="1"/>
            <a:r>
              <a:rPr lang="en-GB" sz="2400" dirty="0"/>
              <a:t>Incident response plan</a:t>
            </a:r>
          </a:p>
          <a:p>
            <a:pPr lvl="1"/>
            <a:r>
              <a:rPr lang="en-GB" sz="2400" dirty="0"/>
              <a:t>Defensible architecture</a:t>
            </a:r>
          </a:p>
          <a:p>
            <a:pPr lvl="1"/>
            <a:r>
              <a:rPr lang="en-GB" sz="2400" dirty="0"/>
              <a:t>ICS network visibility and monitoring</a:t>
            </a:r>
          </a:p>
          <a:p>
            <a:pPr lvl="1"/>
            <a:r>
              <a:rPr lang="en-GB" sz="2400" dirty="0"/>
              <a:t>Secure remote access</a:t>
            </a:r>
          </a:p>
          <a:p>
            <a:pPr lvl="1"/>
            <a:r>
              <a:rPr lang="en-GB" sz="2400" dirty="0"/>
              <a:t>Risk-based vulnerability management</a:t>
            </a:r>
          </a:p>
        </p:txBody>
      </p:sp>
      <p:pic>
        <p:nvPicPr>
          <p:cNvPr id="8194" name="Picture 2" descr="That's All Folks! | MultiVersus Wiki | Fandom">
            <a:extLst>
              <a:ext uri="{FF2B5EF4-FFF2-40B4-BE49-F238E27FC236}">
                <a16:creationId xmlns:a16="http://schemas.microsoft.com/office/drawing/2014/main" id="{A5683778-3535-A5ED-B941-8931D9DFC0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684" y="1909032"/>
            <a:ext cx="3561158" cy="3561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22277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75F1B-0DFC-A045-9506-F22B181B0D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0444" y="1916926"/>
            <a:ext cx="9811109" cy="2387600"/>
          </a:xfrm>
        </p:spPr>
        <p:txBody>
          <a:bodyPr>
            <a:noAutofit/>
          </a:bodyPr>
          <a:lstStyle/>
          <a:p>
            <a:pPr algn="ctr"/>
            <a:r>
              <a:rPr lang="en-US" sz="4400" dirty="0"/>
              <a:t>Thank you!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31ECF5B1-23DE-3B48-8D7A-E2E9588AC5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63830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CA5F8E54-7CCF-C24C-A301-49B08B2BD0A5}"/>
              </a:ext>
            </a:extLst>
          </p:cNvPr>
          <p:cNvSpPr txBox="1">
            <a:spLocks/>
          </p:cNvSpPr>
          <p:nvPr/>
        </p:nvSpPr>
        <p:spPr>
          <a:xfrm>
            <a:off x="975070" y="4674108"/>
            <a:ext cx="7891272" cy="17068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/>
              <a:t>Andreas Sfakianakis</a:t>
            </a:r>
          </a:p>
          <a:p>
            <a:r>
              <a:rPr lang="en-US" sz="2400" dirty="0">
                <a:hlinkClick r:id="rId3"/>
              </a:rPr>
              <a:t>@</a:t>
            </a:r>
            <a:r>
              <a:rPr lang="en-US" sz="2400" dirty="0" err="1">
                <a:hlinkClick r:id="rId3"/>
              </a:rPr>
              <a:t>asfakian</a:t>
            </a:r>
            <a:endParaRPr lang="en-US" sz="2400" dirty="0"/>
          </a:p>
          <a:p>
            <a:r>
              <a:rPr lang="en-US" sz="2400" dirty="0">
                <a:hlinkClick r:id="rId4"/>
              </a:rPr>
              <a:t>threatintel.eu</a:t>
            </a:r>
            <a:endParaRPr lang="en-US" sz="2400" dirty="0"/>
          </a:p>
          <a:p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3C8E53-1463-FF52-D1D0-9508F5BCB9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5318" y="1506814"/>
            <a:ext cx="3147917" cy="314791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17A01C8-A4C5-C1C3-8833-E719E00F2D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54648" y="6572923"/>
            <a:ext cx="1282700" cy="2413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912F2BD-A335-E04F-F2B2-18ED38F812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22081" y="5334381"/>
            <a:ext cx="3169919" cy="1523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041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F2317-2EA7-8949-8F5B-FC7EB84B0B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who am 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CCF4A9-C66A-5248-931F-99FCE4D09B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158" y="1776082"/>
            <a:ext cx="9163281" cy="4597286"/>
          </a:xfrm>
        </p:spPr>
        <p:txBody>
          <a:bodyPr>
            <a:normAutofit fontScale="77500" lnSpcReduction="20000"/>
          </a:bodyPr>
          <a:lstStyle/>
          <a:p>
            <a:endParaRPr lang="en-US" sz="2700" dirty="0"/>
          </a:p>
          <a:p>
            <a:r>
              <a:rPr lang="en-US" sz="3300" dirty="0"/>
              <a:t>CTI in Financial, Energy, Retail, and Technology sectors</a:t>
            </a:r>
          </a:p>
          <a:p>
            <a:endParaRPr lang="en-US" sz="3300" dirty="0"/>
          </a:p>
          <a:p>
            <a:r>
              <a:rPr lang="en-US" sz="3300" dirty="0"/>
              <a:t>SANS Instructor - FOR578 Cyber Threat Intelligence</a:t>
            </a:r>
          </a:p>
          <a:p>
            <a:endParaRPr lang="en-US" sz="3300" dirty="0"/>
          </a:p>
          <a:p>
            <a:r>
              <a:rPr lang="en-US" sz="3300" dirty="0"/>
              <a:t>ENISA, FIRST.org, NATO, European Commission</a:t>
            </a:r>
          </a:p>
          <a:p>
            <a:pPr marL="0" indent="0">
              <a:buNone/>
            </a:pPr>
            <a:endParaRPr lang="en-US" sz="3300" dirty="0"/>
          </a:p>
          <a:p>
            <a:r>
              <a:rPr lang="en-US" sz="3300" dirty="0"/>
              <a:t>Twitter: @asfakian  </a:t>
            </a:r>
            <a:br>
              <a:rPr lang="en-US" sz="3300" dirty="0"/>
            </a:br>
            <a:r>
              <a:rPr lang="en-US" sz="3300" dirty="0"/>
              <a:t>LinkedIn: Andreas Sfakianakis</a:t>
            </a:r>
          </a:p>
          <a:p>
            <a:pPr marL="0" indent="0">
              <a:buNone/>
            </a:pPr>
            <a:endParaRPr lang="en-US" sz="3300" dirty="0"/>
          </a:p>
          <a:p>
            <a:r>
              <a:rPr lang="en-US" sz="3300" dirty="0"/>
              <a:t>Website: </a:t>
            </a:r>
            <a:r>
              <a:rPr lang="en-US" sz="3300" dirty="0">
                <a:hlinkClick r:id="rId3"/>
              </a:rPr>
              <a:t>www.threatintel.eu</a:t>
            </a:r>
            <a:r>
              <a:rPr lang="en-US" sz="3300" dirty="0"/>
              <a:t>         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7770040-A87B-6B0B-98F0-B7EAF84812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8722" y="2638901"/>
            <a:ext cx="3274886" cy="327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598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8FD3E-98E6-C547-94FB-4C14EB1C9D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outline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FD711E9-7F79-40A9-8D9E-4AE293C154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6800" y="2013293"/>
            <a:ext cx="10058400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015919B0-F95D-3EFE-D5A2-B8286DFB115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5490613"/>
              </p:ext>
            </p:extLst>
          </p:nvPr>
        </p:nvGraphicFramePr>
        <p:xfrm>
          <a:off x="1072896" y="2093975"/>
          <a:ext cx="10058400" cy="4931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6626539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531BD5C-CDFB-F2F1-389E-C8614C7203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375F1B-0DFC-A045-9506-F22B181B0D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87652" y="4192589"/>
            <a:ext cx="8622792" cy="3057507"/>
          </a:xfrm>
        </p:spPr>
        <p:txBody>
          <a:bodyPr>
            <a:no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</a:rPr>
              <a:t>Energy Sector </a:t>
            </a:r>
            <a:br>
              <a:rPr lang="en-US" sz="5400" dirty="0">
                <a:solidFill>
                  <a:schemeClr val="bg1"/>
                </a:solidFill>
              </a:rPr>
            </a:br>
            <a:r>
              <a:rPr lang="en-US" sz="5400" dirty="0">
                <a:solidFill>
                  <a:schemeClr val="bg1"/>
                </a:solidFill>
              </a:rPr>
              <a:t>threat landscape update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C8AFEC5-62D3-904C-B79C-8B47990ECF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689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A8258-525F-2243-74CD-D49B3D93B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466832" cy="1609344"/>
          </a:xfrm>
        </p:spPr>
        <p:txBody>
          <a:bodyPr/>
          <a:lstStyle/>
          <a:p>
            <a:r>
              <a:rPr lang="en-GB" dirty="0"/>
              <a:t>Energy Threat Landscape: Key Updates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A99169-12F7-2155-AF31-18C5B10495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6008" y="2093976"/>
            <a:ext cx="6976872" cy="4401312"/>
          </a:xfrm>
        </p:spPr>
        <p:txBody>
          <a:bodyPr>
            <a:normAutofit fontScale="92500" lnSpcReduction="10000"/>
          </a:bodyPr>
          <a:lstStyle/>
          <a:p>
            <a:r>
              <a:rPr lang="en-GB" sz="2400" b="1" dirty="0"/>
              <a:t>Emerging Threat Actors</a:t>
            </a:r>
          </a:p>
          <a:p>
            <a:pPr lvl="1"/>
            <a:r>
              <a:rPr lang="en-GB" sz="2000" dirty="0"/>
              <a:t>Nation-backed threat groups actively target the electric sector.</a:t>
            </a:r>
          </a:p>
          <a:p>
            <a:pPr lvl="1"/>
            <a:r>
              <a:rPr lang="en-GB" sz="2000" dirty="0"/>
              <a:t>Hacktivists increasingly target OT.</a:t>
            </a:r>
          </a:p>
          <a:p>
            <a:r>
              <a:rPr lang="en-GB" sz="2400" b="1" dirty="0"/>
              <a:t>Geopolitical Influences</a:t>
            </a:r>
          </a:p>
          <a:p>
            <a:pPr lvl="1"/>
            <a:r>
              <a:rPr lang="en-GB" sz="2000" dirty="0"/>
              <a:t>Russia-Ukraine conflict &amp; China-Taiwan tensions increase energy infrastructure risks.</a:t>
            </a:r>
          </a:p>
          <a:p>
            <a:r>
              <a:rPr lang="en-GB" sz="2400" b="1" dirty="0"/>
              <a:t>Surge in Ransomware Attacks</a:t>
            </a:r>
          </a:p>
          <a:p>
            <a:pPr lvl="1"/>
            <a:r>
              <a:rPr lang="en-GB" sz="2000" dirty="0"/>
              <a:t>50% increase in ransomware incidents targeting industrial sectors in 2023.</a:t>
            </a:r>
          </a:p>
          <a:p>
            <a:r>
              <a:rPr lang="en-GB" sz="2400" b="1" dirty="0"/>
              <a:t>New Grid Technologies</a:t>
            </a:r>
          </a:p>
          <a:p>
            <a:pPr lvl="1"/>
            <a:r>
              <a:rPr lang="en-GB" sz="2000" dirty="0"/>
              <a:t> New attack vectors arise from smart meters, smart substations, and DERs integration.</a:t>
            </a:r>
          </a:p>
          <a:p>
            <a:pPr lvl="1"/>
            <a:r>
              <a:rPr lang="en-GB" sz="2000" dirty="0"/>
              <a:t>Commoditization of OT technology.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81347B-C152-89E0-80B7-9B1020EA48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2880" y="2093976"/>
            <a:ext cx="3916680" cy="4050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861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CF6D2AC-84A4-A03A-014F-9DBC666ED1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49680"/>
            <a:ext cx="6096000" cy="420928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D3F797E-74CA-A38E-DA44-8F8452DFF2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249680"/>
            <a:ext cx="6096000" cy="42092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375F1B-0DFC-A045-9506-F22B181B0D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3568" y="4500009"/>
            <a:ext cx="9998202" cy="3057507"/>
          </a:xfrm>
        </p:spPr>
        <p:txBody>
          <a:bodyPr>
            <a:noAutofit/>
          </a:bodyPr>
          <a:lstStyle/>
          <a:p>
            <a:pPr algn="ctr"/>
            <a:r>
              <a:rPr lang="en-US" sz="5400" dirty="0">
                <a:solidFill>
                  <a:schemeClr val="tx1"/>
                </a:solidFill>
              </a:rPr>
              <a:t>CrowdStrike outage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C8AFEC5-62D3-904C-B79C-8B47990ECF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920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66F219A3-ADA8-14D1-667B-4A9A605CFA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6384" y="4988398"/>
            <a:ext cx="6285864" cy="18538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A17A8E3-F78E-091D-38FD-AA3B331A9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0465"/>
            <a:ext cx="12295632" cy="1609344"/>
          </a:xfrm>
        </p:spPr>
        <p:txBody>
          <a:bodyPr/>
          <a:lstStyle/>
          <a:p>
            <a:pPr algn="ctr"/>
            <a:r>
              <a:rPr lang="en-GB" dirty="0"/>
              <a:t>Largest outage in history?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E8D222-143A-607C-BF85-999EC0DC30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133342" y="1695530"/>
            <a:ext cx="7531487" cy="27393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2A76996-FA44-3C6D-1117-84CC3CC971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2597" y="2222147"/>
            <a:ext cx="6562357" cy="1419621"/>
          </a:xfrm>
          <a:prstGeom prst="rect">
            <a:avLst/>
          </a:prstGeom>
        </p:spPr>
      </p:pic>
      <p:pic>
        <p:nvPicPr>
          <p:cNvPr id="1026" name="Picture 2" descr="The Guardian digital design style guide">
            <a:extLst>
              <a:ext uri="{FF2B5EF4-FFF2-40B4-BE49-F238E27FC236}">
                <a16:creationId xmlns:a16="http://schemas.microsoft.com/office/drawing/2014/main" id="{36071A1B-30C1-BFBC-296E-A40EE52123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855" y="3975353"/>
            <a:ext cx="2121654" cy="1468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he New York Times – ONA Industry Directory">
            <a:extLst>
              <a:ext uri="{FF2B5EF4-FFF2-40B4-BE49-F238E27FC236}">
                <a16:creationId xmlns:a16="http://schemas.microsoft.com/office/drawing/2014/main" id="{24A8DC8E-3204-E9B5-0174-C5784CB32F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4916" y="3310402"/>
            <a:ext cx="1011315" cy="722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B0C2660-38A0-8B18-561D-E1BDCE322E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17039" y="4322074"/>
            <a:ext cx="6227915" cy="1036742"/>
          </a:xfrm>
          <a:prstGeom prst="rect">
            <a:avLst/>
          </a:prstGeom>
        </p:spPr>
      </p:pic>
      <p:pic>
        <p:nvPicPr>
          <p:cNvPr id="1030" name="Picture 6" descr="Featured in Business Insider - Social Media Manager Training Courses">
            <a:extLst>
              <a:ext uri="{FF2B5EF4-FFF2-40B4-BE49-F238E27FC236}">
                <a16:creationId xmlns:a16="http://schemas.microsoft.com/office/drawing/2014/main" id="{741943A1-75F6-A6AB-93F5-DF3803DEA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9115" y="5192205"/>
            <a:ext cx="1514231" cy="689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CD95BD2-FD8B-CCBF-E16A-BC072FF2357C}"/>
              </a:ext>
            </a:extLst>
          </p:cNvPr>
          <p:cNvSpPr/>
          <p:nvPr/>
        </p:nvSpPr>
        <p:spPr>
          <a:xfrm>
            <a:off x="5780594" y="5117224"/>
            <a:ext cx="2121654" cy="56926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955518A-A614-660B-F20C-D53A85D5FF22}"/>
              </a:ext>
            </a:extLst>
          </p:cNvPr>
          <p:cNvSpPr/>
          <p:nvPr/>
        </p:nvSpPr>
        <p:spPr>
          <a:xfrm>
            <a:off x="5599176" y="4308092"/>
            <a:ext cx="548640" cy="48007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8910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AFD09-5DBC-BCAB-D1DC-EB74491BE7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timeline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FD23F1-9BAB-F662-8C04-F563C45BF8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4" name="Content Placeholder 2">
            <a:extLst>
              <a:ext uri="{FF2B5EF4-FFF2-40B4-BE49-F238E27FC236}">
                <a16:creationId xmlns:a16="http://schemas.microsoft.com/office/drawing/2014/main" id="{3833E3FB-E902-0AB5-1B18-3A37F4D7118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7113297"/>
              </p:ext>
            </p:extLst>
          </p:nvPr>
        </p:nvGraphicFramePr>
        <p:xfrm>
          <a:off x="496321" y="2121408"/>
          <a:ext cx="11372614" cy="397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89277D9-E8EA-BDE9-399C-38DEC1190206}"/>
              </a:ext>
            </a:extLst>
          </p:cNvPr>
          <p:cNvCxnSpPr/>
          <p:nvPr/>
        </p:nvCxnSpPr>
        <p:spPr>
          <a:xfrm>
            <a:off x="741145" y="1915427"/>
            <a:ext cx="2849078" cy="0"/>
          </a:xfrm>
          <a:prstGeom prst="straightConnector1">
            <a:avLst/>
          </a:prstGeom>
          <a:ln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F2484BE5-8FB1-643F-583A-3CB4DC82D0B3}"/>
              </a:ext>
            </a:extLst>
          </p:cNvPr>
          <p:cNvSpPr txBox="1"/>
          <p:nvPr/>
        </p:nvSpPr>
        <p:spPr>
          <a:xfrm>
            <a:off x="1387266" y="1576237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~19-22 hours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A1F5EED-BB9D-304B-B598-7F238EFA3407}"/>
              </a:ext>
            </a:extLst>
          </p:cNvPr>
          <p:cNvCxnSpPr>
            <a:cxnSpLocks/>
          </p:cNvCxnSpPr>
          <p:nvPr/>
        </p:nvCxnSpPr>
        <p:spPr>
          <a:xfrm>
            <a:off x="962526" y="6172200"/>
            <a:ext cx="6208295" cy="31623"/>
          </a:xfrm>
          <a:prstGeom prst="straightConnector1">
            <a:avLst/>
          </a:prstGeom>
          <a:ln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FAAF58D-A6AE-6A1C-64D9-E7DD04D23E69}"/>
              </a:ext>
            </a:extLst>
          </p:cNvPr>
          <p:cNvSpPr txBox="1"/>
          <p:nvPr/>
        </p:nvSpPr>
        <p:spPr>
          <a:xfrm>
            <a:off x="3338868" y="6203823"/>
            <a:ext cx="1124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~10 days</a:t>
            </a:r>
          </a:p>
        </p:txBody>
      </p:sp>
    </p:spTree>
    <p:extLst>
      <p:ext uri="{BB962C8B-B14F-4D97-AF65-F5344CB8AC3E}">
        <p14:creationId xmlns:p14="http://schemas.microsoft.com/office/powerpoint/2010/main" val="2557421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C14D4-10C0-7DD1-1F50-46C82CDA0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511330-B848-7A78-9256-53F19B26F0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2093976"/>
            <a:ext cx="6318504" cy="4050792"/>
          </a:xfrm>
        </p:spPr>
        <p:txBody>
          <a:bodyPr>
            <a:normAutofit/>
          </a:bodyPr>
          <a:lstStyle/>
          <a:p>
            <a:r>
              <a:rPr lang="en-GB" sz="2400" dirty="0"/>
              <a:t>Robust patch management strategy </a:t>
            </a:r>
            <a:br>
              <a:rPr lang="en-GB" sz="2400" dirty="0"/>
            </a:br>
            <a:r>
              <a:rPr lang="en-GB" sz="2400" dirty="0"/>
              <a:t>(in ICS environments)</a:t>
            </a:r>
          </a:p>
          <a:p>
            <a:pPr lvl="1"/>
            <a:r>
              <a:rPr lang="en-GB" sz="2000" dirty="0"/>
              <a:t>Update cadence and deployment rings</a:t>
            </a:r>
          </a:p>
          <a:p>
            <a:r>
              <a:rPr lang="en-GB" sz="2400" dirty="0"/>
              <a:t>Operational resilience</a:t>
            </a:r>
          </a:p>
          <a:p>
            <a:pPr lvl="1"/>
            <a:r>
              <a:rPr lang="en-GB" sz="2000" dirty="0"/>
              <a:t>Business continuity planning and (major) incident response planning</a:t>
            </a:r>
          </a:p>
          <a:p>
            <a:r>
              <a:rPr lang="en-GB" sz="2400" dirty="0"/>
              <a:t>Supply chain risks</a:t>
            </a:r>
          </a:p>
          <a:p>
            <a:pPr lvl="1"/>
            <a:r>
              <a:rPr lang="en-GB" sz="2000" dirty="0"/>
              <a:t>Suppliers and software with elevated privileges</a:t>
            </a:r>
          </a:p>
          <a:p>
            <a:r>
              <a:rPr lang="en-GB" sz="2400" dirty="0"/>
              <a:t>Balance between speed and system reliability in cybersecurity </a:t>
            </a:r>
          </a:p>
        </p:txBody>
      </p:sp>
      <p:pic>
        <p:nvPicPr>
          <p:cNvPr id="7170" name="Picture 2" descr="What We've Learned - Jarod's Safe House">
            <a:extLst>
              <a:ext uri="{FF2B5EF4-FFF2-40B4-BE49-F238E27FC236}">
                <a16:creationId xmlns:a16="http://schemas.microsoft.com/office/drawing/2014/main" id="{2B4D5452-ED67-03BF-BD71-9C8C9F3D10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352" y="2360295"/>
            <a:ext cx="4400550" cy="268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05934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78601</TotalTime>
  <Words>660</Words>
  <Application>Microsoft Office PowerPoint</Application>
  <PresentationFormat>Widescreen</PresentationFormat>
  <Paragraphs>122</Paragraphs>
  <Slides>13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Wood Type</vt:lpstr>
      <vt:lpstr>Testimonial on recent cyber attack</vt:lpstr>
      <vt:lpstr>who am I</vt:lpstr>
      <vt:lpstr>outline</vt:lpstr>
      <vt:lpstr>Energy Sector  threat landscape update</vt:lpstr>
      <vt:lpstr>Energy Threat Landscape: Key Updates</vt:lpstr>
      <vt:lpstr>CrowdStrike outage</vt:lpstr>
      <vt:lpstr>Largest outage in history?</vt:lpstr>
      <vt:lpstr>timeline</vt:lpstr>
      <vt:lpstr>Discussion</vt:lpstr>
      <vt:lpstr>What if?</vt:lpstr>
      <vt:lpstr>   Final remarks</vt:lpstr>
      <vt:lpstr>Final remarks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Stop tilting at windmills: 3 key lessons that cti teams should learn from the past</dc:title>
  <dc:creator>Andreas Sfakianakis</dc:creator>
  <cp:lastModifiedBy>Andreas Sfakianakis</cp:lastModifiedBy>
  <cp:revision>323</cp:revision>
  <dcterms:created xsi:type="dcterms:W3CDTF">2019-12-22T14:08:54Z</dcterms:created>
  <dcterms:modified xsi:type="dcterms:W3CDTF">2024-09-30T15:24:03Z</dcterms:modified>
</cp:coreProperties>
</file>